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1"/>
  </p:notesMasterIdLst>
  <p:sldIdLst>
    <p:sldId id="256" r:id="rId2"/>
    <p:sldId id="260" r:id="rId3"/>
    <p:sldId id="261" r:id="rId4"/>
    <p:sldId id="263" r:id="rId5"/>
    <p:sldId id="269" r:id="rId6"/>
    <p:sldId id="262" r:id="rId7"/>
    <p:sldId id="265" r:id="rId8"/>
    <p:sldId id="266" r:id="rId9"/>
    <p:sldId id="268" r:id="rId10"/>
  </p:sldIdLst>
  <p:sldSz cx="18288000" cy="10287000"/>
  <p:notesSz cx="6858000" cy="9144000"/>
  <p:embeddedFontLst>
    <p:embeddedFont>
      <p:font typeface="Calibri" panose="020F0502020204030204" pitchFamily="34" charset="0"/>
      <p:regular r:id="rId12"/>
      <p:bold r:id="rId13"/>
      <p:italic r:id="rId14"/>
      <p:boldItalic r:id="rId15"/>
    </p:embeddedFont>
    <p:embeddedFont>
      <p:font typeface="Cinzel" pitchFamily="2" charset="77"/>
      <p:regular r:id="rId16"/>
    </p:embeddedFont>
    <p:embeddedFont>
      <p:font typeface="Cinzel Bold" pitchFamily="2" charset="77"/>
      <p:regular r:id="rId17"/>
      <p:bold r:id="rId18"/>
    </p:embeddedFont>
    <p:embeddedFont>
      <p:font typeface="Raleway" pitchFamily="2" charset="77"/>
      <p:regular r:id="rId19"/>
      <p:bold r:id="rId20"/>
      <p:italic r:id="rId21"/>
      <p:boldItalic r:id="rId22"/>
    </p:embeddedFont>
    <p:embeddedFont>
      <p:font typeface="Roboto" panose="02000000000000000000" pitchFamily="2"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48662" autoAdjust="0"/>
  </p:normalViewPr>
  <p:slideViewPr>
    <p:cSldViewPr>
      <p:cViewPr varScale="1">
        <p:scale>
          <a:sx n="37" d="100"/>
          <a:sy n="37" d="100"/>
        </p:scale>
        <p:origin x="1560" y="208"/>
      </p:cViewPr>
      <p:guideLst>
        <p:guide orient="horz" pos="2160"/>
        <p:guide pos="2880"/>
      </p:guideLst>
    </p:cSldViewPr>
  </p:slideViewPr>
  <p:outlineViewPr>
    <p:cViewPr>
      <p:scale>
        <a:sx n="33" d="100"/>
        <a:sy n="33" d="100"/>
      </p:scale>
      <p:origin x="0" y="0"/>
    </p:cViewPr>
  </p:outlineViewPr>
  <p:notesTextViewPr>
    <p:cViewPr>
      <p:scale>
        <a:sx n="90" d="100"/>
        <a:sy n="90" d="100"/>
      </p:scale>
      <p:origin x="0" y="-16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02.04.2023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Hi everyone! I’m Maritza! Before I begin, I have a question, go ahead and type in the chat what are some challenges for achieving effective communication in the workplace?  </a:t>
            </a:r>
          </a:p>
          <a:p>
            <a:endParaRPr lang="en-US" dirty="0"/>
          </a:p>
          <a:p>
            <a:r>
              <a:rPr lang="en-US" dirty="0"/>
              <a:t>Cellphones </a:t>
            </a:r>
          </a:p>
          <a:p>
            <a:r>
              <a:rPr lang="en-US" dirty="0"/>
              <a:t>Dogs</a:t>
            </a:r>
          </a:p>
          <a:p>
            <a:r>
              <a:rPr lang="en-US" dirty="0"/>
              <a:t>Emails</a:t>
            </a:r>
          </a:p>
          <a:p>
            <a:r>
              <a:rPr lang="en-US" dirty="0"/>
              <a:t>Phones</a:t>
            </a:r>
          </a:p>
          <a:p>
            <a:r>
              <a:rPr lang="en-US" dirty="0"/>
              <a:t>People don’t listen</a:t>
            </a:r>
          </a:p>
          <a:p>
            <a:r>
              <a:rPr lang="en-US" dirty="0"/>
              <a:t>Too many distractions</a:t>
            </a:r>
          </a:p>
          <a:p>
            <a:r>
              <a:rPr lang="en-US" dirty="0"/>
              <a:t>Competing priorities </a:t>
            </a:r>
          </a:p>
          <a:p>
            <a:r>
              <a:rPr lang="en-US" dirty="0"/>
              <a:t>Sometimes people misunderstand my intent on my email</a:t>
            </a:r>
          </a:p>
          <a:p>
            <a:r>
              <a:rPr lang="en-US" dirty="0"/>
              <a:t>There is no sarcastic font</a:t>
            </a:r>
          </a:p>
          <a:p>
            <a:r>
              <a:rPr lang="en-US" dirty="0"/>
              <a:t>What does EOD or ASAP? </a:t>
            </a:r>
          </a:p>
          <a:p>
            <a:r>
              <a:rPr lang="en-US" dirty="0"/>
              <a:t>Noise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are not alone! Thank you for sharing!  Clearly, we all have challenges with communication and today in this module we will explore solutions for effective communication. By the end of our time together you will be able too: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228600" indent="-228600">
              <a:buAutoNum type="arabicPeriod"/>
            </a:pPr>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513003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Ok, let’s start with non-verbal communication. And we are more likely to believe the nonverbal signals over spoken words if the two are not aligned. Why do you think that is?  </a:t>
            </a:r>
          </a:p>
          <a:p>
            <a:endParaRPr lang="en-US" dirty="0"/>
          </a:p>
          <a:p>
            <a:r>
              <a:rPr lang="en-US" i="1" dirty="0"/>
              <a:t>Facilitator note: When I worked in higher education, I had a leader who always looked at her phone when she was talking to me and she didn’t seem interested in what I was saying. </a:t>
            </a:r>
          </a:p>
          <a:p>
            <a:endParaRPr lang="en-US" dirty="0"/>
          </a:p>
          <a:p>
            <a:r>
              <a:rPr lang="en-US" b="1" dirty="0"/>
              <a:t>In the chat: </a:t>
            </a:r>
            <a:r>
              <a:rPr lang="en-US" dirty="0"/>
              <a:t>What are some examples of non-verbal communication?</a:t>
            </a:r>
          </a:p>
          <a:p>
            <a:endParaRPr lang="en-US" dirty="0"/>
          </a:p>
          <a:p>
            <a:r>
              <a:rPr lang="en-US" dirty="0"/>
              <a:t>Nodding</a:t>
            </a:r>
          </a:p>
          <a:p>
            <a:r>
              <a:rPr lang="en-US" dirty="0"/>
              <a:t>Hand gestures</a:t>
            </a:r>
          </a:p>
          <a:p>
            <a:r>
              <a:rPr lang="en-US" dirty="0"/>
              <a:t>Eye rolling</a:t>
            </a:r>
          </a:p>
          <a:p>
            <a:r>
              <a:rPr lang="en-US" dirty="0"/>
              <a:t>Slouching</a:t>
            </a:r>
          </a:p>
          <a:p>
            <a:r>
              <a:rPr lang="en-US" dirty="0"/>
              <a:t>Playing on the phone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These are other areas of non-verbal communication you want to be aware of:</a:t>
            </a:r>
          </a:p>
          <a:p>
            <a:endParaRPr lang="en-US" dirty="0"/>
          </a:p>
          <a:p>
            <a:r>
              <a:rPr lang="en-US" dirty="0"/>
              <a:t>Body Movements – is about hand gestures or nodding or shaking the head</a:t>
            </a:r>
          </a:p>
          <a:p>
            <a:endParaRPr lang="en-US" dirty="0"/>
          </a:p>
          <a:p>
            <a:r>
              <a:rPr lang="en-US" dirty="0"/>
              <a:t>Posture –  is about how you stand or sit, whether your arms are crossed, and so on</a:t>
            </a:r>
          </a:p>
          <a:p>
            <a:endParaRPr lang="en-US" dirty="0"/>
          </a:p>
          <a:p>
            <a:r>
              <a:rPr lang="en-US" dirty="0"/>
              <a:t>Eye Contact – Where my eyes my ears will follow</a:t>
            </a:r>
          </a:p>
          <a:p>
            <a:endParaRPr lang="en-US" dirty="0"/>
          </a:p>
          <a:p>
            <a:r>
              <a:rPr lang="en-US" dirty="0"/>
              <a:t>Para-language –  is the aspects of the voice apart from speech, such as pitch, tone, and speed of speaking.</a:t>
            </a:r>
          </a:p>
          <a:p>
            <a:endParaRPr lang="en-US" dirty="0"/>
          </a:p>
          <a:p>
            <a:r>
              <a:rPr lang="en-US" dirty="0"/>
              <a:t>“Proxemics” – </a:t>
            </a:r>
            <a:r>
              <a:rPr lang="en-US" b="0" i="0" dirty="0">
                <a:solidFill>
                  <a:srgbClr val="BDC1C6"/>
                </a:solidFill>
                <a:effectLst/>
                <a:latin typeface="Roboto" panose="020F0502020204030204" pitchFamily="34" charset="0"/>
              </a:rPr>
              <a:t>Proxemics is </a:t>
            </a:r>
            <a:r>
              <a:rPr lang="en-US" b="1" i="0" dirty="0">
                <a:solidFill>
                  <a:srgbClr val="BDC1C6"/>
                </a:solidFill>
                <a:effectLst/>
                <a:latin typeface="Roboto" panose="02000000000000000000" pitchFamily="2" charset="0"/>
              </a:rPr>
              <a:t>the study of how space is used in human interactions</a:t>
            </a:r>
            <a:r>
              <a:rPr lang="en-US" b="0" i="0" dirty="0">
                <a:solidFill>
                  <a:srgbClr val="BDC1C6"/>
                </a:solidFill>
                <a:effectLst/>
                <a:latin typeface="Roboto" panose="02000000000000000000" pitchFamily="2" charset="0"/>
              </a:rPr>
              <a:t>. For example, authority can be communicated by the height from which one person interacts with another. If one stands while the other sits or lies down, the person standing has placed themselves in a position of authority. Closeness, close talkers. </a:t>
            </a:r>
            <a:endParaRPr lang="en-US" dirty="0"/>
          </a:p>
          <a:p>
            <a:endParaRPr lang="en-US" dirty="0"/>
          </a:p>
          <a:p>
            <a:r>
              <a:rPr lang="en-US" dirty="0"/>
              <a:t>Facial Expressions – include smiling, frowning and even blinking</a:t>
            </a:r>
          </a:p>
          <a:p>
            <a:endParaRPr lang="en-US" dirty="0"/>
          </a:p>
          <a:p>
            <a:r>
              <a:rPr lang="en-US" dirty="0"/>
              <a:t>Physiological Changes, – for example, involves sweating, blushing, tearing up, clammy hands, or blinking more when nervous</a:t>
            </a:r>
          </a:p>
          <a:p>
            <a:endParaRPr lang="en-US" dirty="0"/>
          </a:p>
          <a:p>
            <a:r>
              <a:rPr lang="en-US" dirty="0"/>
              <a:t>It’s worth noting that these areas of non-verbal communication can be perceived differently in different settings and different cultures. For example, in proxemics people who tend to be close talkers can cause some discomfort to others.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While we are on the topic of non-verbal communication, let’s switch gears and talk about non-verbal signs of listening within context of active listening.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 the chat: What are some examples of active listening?</a:t>
            </a:r>
          </a:p>
          <a:p>
            <a:endParaRPr lang="en-US" dirty="0"/>
          </a:p>
          <a:p>
            <a:endParaRPr lang="en-US" dirty="0"/>
          </a:p>
          <a:p>
            <a:r>
              <a:rPr lang="en-US" b="1" dirty="0"/>
              <a:t>Non-Verbal Signs of Attentive or Active Listening</a:t>
            </a:r>
          </a:p>
          <a:p>
            <a:endParaRPr lang="en-US" dirty="0"/>
          </a:p>
          <a:p>
            <a:r>
              <a:rPr lang="en-US" dirty="0"/>
              <a:t>This is a generic list of non-verbal signs of listening, in other words, people who are listening are more likely to display at least some of these signs.</a:t>
            </a:r>
          </a:p>
          <a:p>
            <a:endParaRPr lang="en-US" dirty="0"/>
          </a:p>
          <a:p>
            <a:r>
              <a:rPr lang="en-US" dirty="0"/>
              <a:t>Smile</a:t>
            </a:r>
          </a:p>
          <a:p>
            <a:r>
              <a:rPr lang="en-US" dirty="0"/>
              <a:t>Small smiles can be used to show that the listener is paying attention to what is being said or as a way of agreeing or being happy about the messages being received. Combined with nods of the head, smiles can be powerful in affirming that messages are being listened to and understood.</a:t>
            </a:r>
          </a:p>
          <a:p>
            <a:endParaRPr lang="en-US" dirty="0"/>
          </a:p>
          <a:p>
            <a:r>
              <a:rPr lang="en-US" dirty="0"/>
              <a:t>Eye Contact</a:t>
            </a:r>
          </a:p>
          <a:p>
            <a:r>
              <a:rPr lang="en-US" dirty="0"/>
              <a:t>It is normal and usually encouraging for the listener to look at the speaker. Eye contact can however be intimidating, especially for more shy speakers – gauge how much eye contact is appropriate for any given situation. Combine eye contact with smiles and other non-verbal messages to encourage the speaker.</a:t>
            </a:r>
          </a:p>
          <a:p>
            <a:endParaRPr lang="en-US" dirty="0"/>
          </a:p>
          <a:p>
            <a:r>
              <a:rPr lang="en-US" dirty="0"/>
              <a:t>Posture</a:t>
            </a:r>
          </a:p>
          <a:p>
            <a:r>
              <a:rPr lang="en-US" dirty="0"/>
              <a:t>Posture can tell a lot about the sender and receiver in interpersonal interactions.  The attentive listener tends to lean slightly forward or sideways whilst sitting. Other signs of active listening may include a slight slant of the head or resting the head on one hand.</a:t>
            </a:r>
          </a:p>
          <a:p>
            <a:endParaRPr lang="en-US" dirty="0"/>
          </a:p>
          <a:p>
            <a:r>
              <a:rPr lang="en-US" dirty="0"/>
              <a:t>Mirroring</a:t>
            </a:r>
          </a:p>
          <a:p>
            <a:r>
              <a:rPr lang="en-US" dirty="0"/>
              <a:t>Automatic reflection/mirroring of any facial expressions used by the speaker can be a sign of attentive listening. These reflective expressions can help to show sympathy and empathy in more emotional situations. Attempting to consciously mimic facial expressions (i.e. not automatic reflection of expressions) can be a sign of inattention.</a:t>
            </a:r>
          </a:p>
          <a:p>
            <a:endParaRPr lang="en-US" dirty="0"/>
          </a:p>
          <a:p>
            <a:r>
              <a:rPr lang="en-US" dirty="0"/>
              <a:t>Lack of Distraction</a:t>
            </a:r>
          </a:p>
          <a:p>
            <a:r>
              <a:rPr lang="en-US" dirty="0"/>
              <a:t>The active listener will not be distracted and therefore will refrain from fidgeting, looking at a clock or watch, doodling, playing with their hair or picking their fingernails.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While we are on the topic of non-verbal communication, let’s switch gears and talk about non-verbal signs of listening within context of active listening.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 the chat: What are some examples of active listening?</a:t>
            </a:r>
          </a:p>
          <a:p>
            <a:endParaRPr lang="en-US" dirty="0"/>
          </a:p>
          <a:p>
            <a:endParaRPr lang="en-US" dirty="0"/>
          </a:p>
          <a:p>
            <a:r>
              <a:rPr lang="en-US" b="1" dirty="0"/>
              <a:t>Non-Verbal Signs of Attentive or Active Listening</a:t>
            </a:r>
          </a:p>
          <a:p>
            <a:endParaRPr lang="en-US" dirty="0"/>
          </a:p>
          <a:p>
            <a:r>
              <a:rPr lang="en-US" dirty="0"/>
              <a:t>This is a generic list of non-verbal signs of listening, in other words, people who are listening are more likely to display at least some of these signs.</a:t>
            </a:r>
          </a:p>
          <a:p>
            <a:endParaRPr lang="en-US" dirty="0"/>
          </a:p>
          <a:p>
            <a:r>
              <a:rPr lang="en-US" dirty="0"/>
              <a:t>Smile</a:t>
            </a:r>
          </a:p>
          <a:p>
            <a:r>
              <a:rPr lang="en-US" dirty="0"/>
              <a:t>Small smiles can be used to show that the listener is paying attention to what is being said or as a way of agreeing or being happy about the messages being received. Combined with nods of the head, smiles can be powerful in affirming that messages are being listened to and understood.</a:t>
            </a:r>
          </a:p>
          <a:p>
            <a:endParaRPr lang="en-US" dirty="0"/>
          </a:p>
          <a:p>
            <a:r>
              <a:rPr lang="en-US" dirty="0"/>
              <a:t>Eye Contact</a:t>
            </a:r>
          </a:p>
          <a:p>
            <a:r>
              <a:rPr lang="en-US" dirty="0"/>
              <a:t>It is normal and usually encouraging for the listener to look at the speaker. Eye contact can however be intimidating, especially for more shy speakers – gauge how much eye contact is appropriate for any given situation. Combine eye contact with smiles and other non-verbal messages to encourage the speaker.</a:t>
            </a:r>
          </a:p>
          <a:p>
            <a:endParaRPr lang="en-US" dirty="0"/>
          </a:p>
          <a:p>
            <a:r>
              <a:rPr lang="en-US" dirty="0"/>
              <a:t>Posture</a:t>
            </a:r>
          </a:p>
          <a:p>
            <a:r>
              <a:rPr lang="en-US" dirty="0"/>
              <a:t>Posture can tell a lot about the sender and receiver in interpersonal interactions.  The attentive listener tends to lean slightly forward or sideways whilst sitting. Other signs of active listening may include a slight slant of the head or resting the head on one hand.</a:t>
            </a:r>
          </a:p>
          <a:p>
            <a:endParaRPr lang="en-US" dirty="0"/>
          </a:p>
          <a:p>
            <a:r>
              <a:rPr lang="en-US" dirty="0"/>
              <a:t>Mirroring</a:t>
            </a:r>
          </a:p>
          <a:p>
            <a:r>
              <a:rPr lang="en-US" dirty="0"/>
              <a:t>Automatic reflection/mirroring of any facial expressions used by the speaker can be a sign of attentive listening. These reflective expressions can help to show sympathy and empathy in more emotional situations. Attempting to consciously mimic facial expressions (i.e. not automatic reflection of expressions) can be a sign of inattention.</a:t>
            </a:r>
          </a:p>
          <a:p>
            <a:endParaRPr lang="en-US" dirty="0"/>
          </a:p>
          <a:p>
            <a:r>
              <a:rPr lang="en-US" dirty="0"/>
              <a:t>Lack of Distraction</a:t>
            </a:r>
          </a:p>
          <a:p>
            <a:r>
              <a:rPr lang="en-US" dirty="0"/>
              <a:t>The active listener will not be distracted and therefore will refrain from fidgeting, looking at a clock or watch, doodling, playing with their hair or picking their fingernails.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698039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Let’s see how well you listen with an activity.</a:t>
            </a:r>
          </a:p>
          <a:p>
            <a:endParaRPr lang="en-US" dirty="0"/>
          </a:p>
          <a:p>
            <a:r>
              <a:rPr lang="en-US" dirty="0"/>
              <a:t>Listen as I read the following list of words  (there are 18 words—read at a normal rate of speed): </a:t>
            </a:r>
          </a:p>
          <a:p>
            <a:endParaRPr lang="en-US" dirty="0"/>
          </a:p>
          <a:p>
            <a:r>
              <a:rPr lang="en-US" dirty="0"/>
              <a:t>“mattress, pillow, sleep, snore, night, dream, sleep, sheets, dark, blanket, quiet, sleep, doze, rest, snooze, nap, slumber, drowsy”</a:t>
            </a:r>
          </a:p>
          <a:p>
            <a:endParaRPr lang="en-US" dirty="0"/>
          </a:p>
          <a:p>
            <a:r>
              <a:rPr lang="en-US" dirty="0"/>
              <a:t>Facilitator Notes: One word is intermingled in the list 3 times: in this list the word is sleep  </a:t>
            </a:r>
          </a:p>
          <a:p>
            <a:endParaRPr lang="en-US" dirty="0"/>
          </a:p>
          <a:p>
            <a:r>
              <a:rPr lang="en-US" dirty="0"/>
              <a:t>Give the class one minute to write as many words as they can remember that you said.  </a:t>
            </a:r>
          </a:p>
          <a:p>
            <a:endParaRPr lang="en-US" dirty="0"/>
          </a:p>
          <a:p>
            <a:r>
              <a:rPr lang="en-US" dirty="0"/>
              <a:t>In the chat write your name if you got more than ten.</a:t>
            </a:r>
          </a:p>
          <a:p>
            <a:endParaRPr lang="en-US" dirty="0"/>
          </a:p>
          <a:p>
            <a:r>
              <a:rPr lang="en-US" dirty="0"/>
              <a:t>Raise your hand if you wrote down:</a:t>
            </a:r>
          </a:p>
          <a:p>
            <a:endParaRPr lang="en-US" dirty="0"/>
          </a:p>
          <a:p>
            <a:r>
              <a:rPr lang="en-US" dirty="0"/>
              <a:t>mattress?  </a:t>
            </a:r>
          </a:p>
          <a:p>
            <a:r>
              <a:rPr lang="en-US" dirty="0"/>
              <a:t>drowsy? </a:t>
            </a:r>
          </a:p>
          <a:p>
            <a:r>
              <a:rPr lang="en-US" dirty="0"/>
              <a:t>Sleep?</a:t>
            </a:r>
          </a:p>
          <a:p>
            <a:r>
              <a:rPr lang="en-US" dirty="0"/>
              <a:t> Bed?</a:t>
            </a:r>
          </a:p>
          <a:p>
            <a:endParaRPr lang="en-US" dirty="0"/>
          </a:p>
          <a:p>
            <a:r>
              <a:rPr lang="en-US" dirty="0"/>
              <a:t>Fun Fact:: I never said “bed”. That word was left out. </a:t>
            </a:r>
          </a:p>
          <a:p>
            <a:endParaRPr lang="en-US" dirty="0"/>
          </a:p>
          <a:p>
            <a:r>
              <a:rPr lang="en-US" dirty="0"/>
              <a:t>SAY: Usually 60% will remember the first word, 75% will get the last word on your list, 80% will remember the word that was repeated three times and 20% will write down the obvious word I never said. </a:t>
            </a:r>
          </a:p>
          <a:p>
            <a:endParaRPr lang="en-US" dirty="0"/>
          </a:p>
          <a:p>
            <a:r>
              <a:rPr lang="en-US" b="1" dirty="0"/>
              <a:t>In the chat: Discuss the reasons behind these outcomes and what that means when we communicate. </a:t>
            </a:r>
          </a:p>
          <a:p>
            <a:endParaRPr lang="en-US" dirty="0"/>
          </a:p>
          <a:p>
            <a:r>
              <a:rPr lang="en-US" dirty="0"/>
              <a:t>Most people will remember what they heard last, then what they heard first, and then some of what you hear in the middle. Repetition is key!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Effective communication skills are key in both personal and professional relationships. Effective </a:t>
            </a:r>
            <a:r>
              <a:rPr lang="en-US" dirty="0" err="1"/>
              <a:t>cmn</a:t>
            </a:r>
            <a:r>
              <a:rPr lang="en-US" dirty="0"/>
              <a:t> skills take time and practice to learn.</a:t>
            </a:r>
          </a:p>
          <a:p>
            <a:endParaRPr lang="en-US" dirty="0"/>
          </a:p>
          <a:p>
            <a:r>
              <a:rPr lang="en-US" dirty="0"/>
              <a:t>Active Listening- Communication nearly always involves two or more individuals.</a:t>
            </a:r>
          </a:p>
          <a:p>
            <a:endParaRPr lang="en-US" dirty="0"/>
          </a:p>
          <a:p>
            <a:r>
              <a:rPr lang="en-US" dirty="0"/>
              <a:t>Therefore, listening is just as important as speaking when it comes to communicating successfully. But listening can be more challenging than we realize. </a:t>
            </a:r>
          </a:p>
          <a:p>
            <a:endParaRPr lang="en-US" dirty="0"/>
          </a:p>
          <a:p>
            <a:r>
              <a:rPr lang="en-US" dirty="0"/>
              <a:t>In her blog post Mastering the Basics of Communication, communication expert Marjorie North notes that we only hear about half of what the other person says during any given conversation. </a:t>
            </a:r>
          </a:p>
          <a:p>
            <a:endParaRPr lang="en-US" dirty="0"/>
          </a:p>
          <a:p>
            <a:r>
              <a:rPr lang="en-US" dirty="0"/>
              <a:t>The goal of active listening is to ensure that you hear not just the words the person is saying, but the entire message. </a:t>
            </a:r>
          </a:p>
          <a:p>
            <a:endParaRPr lang="en-US" dirty="0"/>
          </a:p>
          <a:p>
            <a:r>
              <a:rPr lang="en-US" dirty="0"/>
              <a:t>Nonverbal Communication</a:t>
            </a:r>
          </a:p>
          <a:p>
            <a:r>
              <a:rPr lang="en-US" dirty="0"/>
              <a:t>Leaders must be especially adept at reading nonverbal cues. </a:t>
            </a:r>
          </a:p>
          <a:p>
            <a:endParaRPr lang="en-US" dirty="0"/>
          </a:p>
          <a:p>
            <a:r>
              <a:rPr lang="en-US" dirty="0"/>
              <a:t>Employees who may be unwilling to voice disagreements or concerns, for instance, may show their discomfort through crossed arms or an unwillingness to make eye contact. If you are aware of others’ body language, you may be able to adjust your communication tactics appropriately.</a:t>
            </a:r>
          </a:p>
          <a:p>
            <a:endParaRPr lang="en-US" dirty="0"/>
          </a:p>
          <a:p>
            <a:r>
              <a:rPr lang="en-US" dirty="0"/>
              <a:t>At the same time, leaders must also be able to control their own nonverbal communication. </a:t>
            </a:r>
          </a:p>
          <a:p>
            <a:endParaRPr lang="en-US" dirty="0"/>
          </a:p>
          <a:p>
            <a:r>
              <a:rPr lang="en-US" dirty="0"/>
              <a:t>Your nonverbal cues must, at all times, support your message. At best, conflicting verbal and nonverbal communication can cause confusion. At worst, it can undermine your message and your team’s confidence in you, your organization, and even in themselves. </a:t>
            </a:r>
          </a:p>
          <a:p>
            <a:endParaRPr lang="en-US" dirty="0"/>
          </a:p>
          <a:p>
            <a:r>
              <a:rPr lang="en-US" dirty="0"/>
              <a:t>In communication people just want to be understood. Keep that in mind as you continue to develop and fine-tune your </a:t>
            </a:r>
            <a:r>
              <a:rPr lang="en-US" dirty="0" err="1"/>
              <a:t>cmn</a:t>
            </a:r>
            <a:r>
              <a:rPr lang="en-US" dirty="0"/>
              <a:t> skills.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the chat: What are some key takeaways you have gained from today’s presentation?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1240053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8700" y="1028700"/>
            <a:ext cx="1095050" cy="181181"/>
          </a:xfrm>
          <a:prstGeom prst="rect">
            <a:avLst/>
          </a:prstGeom>
        </p:spPr>
      </p:pic>
      <p:sp>
        <p:nvSpPr>
          <p:cNvPr id="3" name="AutoShape 3"/>
          <p:cNvSpPr/>
          <p:nvPr/>
        </p:nvSpPr>
        <p:spPr>
          <a:xfrm>
            <a:off x="-3627120" y="9258300"/>
            <a:ext cx="6492240" cy="0"/>
          </a:xfrm>
          <a:prstGeom prst="line">
            <a:avLst/>
          </a:prstGeom>
          <a:ln w="38100" cap="flat">
            <a:solidFill>
              <a:srgbClr val="000000"/>
            </a:solidFill>
            <a:prstDash val="solid"/>
            <a:headEnd type="none" w="sm" len="sm"/>
            <a:tailEnd type="none" w="sm" len="sm"/>
          </a:ln>
        </p:spPr>
      </p:sp>
      <p:sp>
        <p:nvSpPr>
          <p:cNvPr id="4" name="AutoShape 4"/>
          <p:cNvSpPr/>
          <p:nvPr/>
        </p:nvSpPr>
        <p:spPr>
          <a:xfrm>
            <a:off x="15355645" y="990600"/>
            <a:ext cx="6492240" cy="0"/>
          </a:xfrm>
          <a:prstGeom prst="line">
            <a:avLst/>
          </a:prstGeom>
          <a:ln w="38100" cap="flat">
            <a:solidFill>
              <a:srgbClr val="000000"/>
            </a:solidFill>
            <a:prstDash val="solid"/>
            <a:headEnd type="none" w="sm" len="sm"/>
            <a:tailEnd type="none" w="sm" len="sm"/>
          </a:ln>
        </p:spPr>
      </p:sp>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85145" y="3443359"/>
            <a:ext cx="6117710" cy="4349135"/>
          </a:xfrm>
          <a:prstGeom prst="rect">
            <a:avLst/>
          </a:prstGeom>
        </p:spPr>
      </p:pic>
      <p:sp>
        <p:nvSpPr>
          <p:cNvPr id="6" name="TextBox 6"/>
          <p:cNvSpPr txBox="1"/>
          <p:nvPr/>
        </p:nvSpPr>
        <p:spPr>
          <a:xfrm>
            <a:off x="4570138" y="1268626"/>
            <a:ext cx="9147724" cy="1953259"/>
          </a:xfrm>
          <a:prstGeom prst="rect">
            <a:avLst/>
          </a:prstGeom>
        </p:spPr>
        <p:txBody>
          <a:bodyPr lIns="0" tIns="0" rIns="0" bIns="0" rtlCol="0" anchor="t">
            <a:spAutoFit/>
          </a:bodyPr>
          <a:lstStyle/>
          <a:p>
            <a:pPr algn="ctr">
              <a:lnSpc>
                <a:spcPts val="7840"/>
              </a:lnSpc>
            </a:pPr>
            <a:r>
              <a:rPr lang="en-US" sz="5600" spc="1400">
                <a:solidFill>
                  <a:srgbClr val="000000"/>
                </a:solidFill>
                <a:latin typeface="Cinzel"/>
              </a:rPr>
              <a:t>EFFECTIVE COMMUNICATION</a:t>
            </a:r>
          </a:p>
        </p:txBody>
      </p:sp>
      <p:sp>
        <p:nvSpPr>
          <p:cNvPr id="7" name="TextBox 7"/>
          <p:cNvSpPr txBox="1"/>
          <p:nvPr/>
        </p:nvSpPr>
        <p:spPr>
          <a:xfrm>
            <a:off x="4650968" y="8519137"/>
            <a:ext cx="8986063" cy="358775"/>
          </a:xfrm>
          <a:prstGeom prst="rect">
            <a:avLst/>
          </a:prstGeom>
        </p:spPr>
        <p:txBody>
          <a:bodyPr lIns="0" tIns="0" rIns="0" bIns="0" rtlCol="0" anchor="t">
            <a:spAutoFit/>
          </a:bodyPr>
          <a:lstStyle/>
          <a:p>
            <a:pPr algn="ctr">
              <a:lnSpc>
                <a:spcPts val="2800"/>
              </a:lnSpc>
            </a:pPr>
            <a:r>
              <a:rPr lang="en-US" sz="2000" spc="1300">
                <a:solidFill>
                  <a:srgbClr val="000000"/>
                </a:solidFill>
                <a:latin typeface="Raleway"/>
              </a:rPr>
              <a:t>MARITZA TORRES, PH.D.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AutoShape 2"/>
          <p:cNvSpPr/>
          <p:nvPr/>
        </p:nvSpPr>
        <p:spPr>
          <a:xfrm>
            <a:off x="-3627120" y="9258300"/>
            <a:ext cx="6492240" cy="0"/>
          </a:xfrm>
          <a:prstGeom prst="line">
            <a:avLst/>
          </a:prstGeom>
          <a:ln w="38100" cap="flat">
            <a:solidFill>
              <a:srgbClr val="70ACFA"/>
            </a:solidFill>
            <a:prstDash val="solid"/>
            <a:headEnd type="none" w="sm" len="sm"/>
            <a:tailEnd type="none" w="sm" len="sm"/>
          </a:ln>
        </p:spPr>
      </p:sp>
      <p:sp>
        <p:nvSpPr>
          <p:cNvPr id="3" name="AutoShape 3"/>
          <p:cNvSpPr/>
          <p:nvPr/>
        </p:nvSpPr>
        <p:spPr>
          <a:xfrm>
            <a:off x="15355645" y="990600"/>
            <a:ext cx="6492240" cy="0"/>
          </a:xfrm>
          <a:prstGeom prst="line">
            <a:avLst/>
          </a:prstGeom>
          <a:ln w="38100" cap="flat">
            <a:solidFill>
              <a:srgbClr val="70ACFA"/>
            </a:solidFill>
            <a:prstDash val="solid"/>
            <a:headEnd type="none" w="sm" len="sm"/>
            <a:tailEnd type="none" w="sm" len="sm"/>
          </a:ln>
        </p:spPr>
      </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8700" y="1028700"/>
            <a:ext cx="1095050" cy="181181"/>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888480" y="6210300"/>
            <a:ext cx="3895164" cy="3611880"/>
          </a:xfrm>
          <a:prstGeom prst="rect">
            <a:avLst/>
          </a:prstGeom>
        </p:spPr>
      </p:pic>
      <p:sp>
        <p:nvSpPr>
          <p:cNvPr id="6" name="TextBox 6"/>
          <p:cNvSpPr txBox="1"/>
          <p:nvPr/>
        </p:nvSpPr>
        <p:spPr>
          <a:xfrm>
            <a:off x="3709542" y="1963091"/>
            <a:ext cx="10868916" cy="1749425"/>
          </a:xfrm>
          <a:prstGeom prst="rect">
            <a:avLst/>
          </a:prstGeom>
        </p:spPr>
        <p:txBody>
          <a:bodyPr lIns="0" tIns="0" rIns="0" bIns="0" rtlCol="0" anchor="t">
            <a:spAutoFit/>
          </a:bodyPr>
          <a:lstStyle/>
          <a:p>
            <a:pPr algn="ctr">
              <a:lnSpc>
                <a:spcPts val="7000"/>
              </a:lnSpc>
            </a:pPr>
            <a:r>
              <a:rPr lang="en-US" sz="5000" spc="1500" dirty="0">
                <a:solidFill>
                  <a:srgbClr val="000000"/>
                </a:solidFill>
                <a:latin typeface="Cinzel"/>
              </a:rPr>
              <a:t>NONVERBAL</a:t>
            </a:r>
          </a:p>
          <a:p>
            <a:pPr algn="ctr">
              <a:lnSpc>
                <a:spcPts val="7000"/>
              </a:lnSpc>
            </a:pPr>
            <a:r>
              <a:rPr lang="en-US" sz="5000" spc="1500" dirty="0">
                <a:solidFill>
                  <a:srgbClr val="000000"/>
                </a:solidFill>
                <a:latin typeface="Cinzel"/>
              </a:rPr>
              <a:t>COMMUNICATION</a:t>
            </a:r>
          </a:p>
        </p:txBody>
      </p:sp>
      <p:sp>
        <p:nvSpPr>
          <p:cNvPr id="7" name="TextBox 6">
            <a:extLst>
              <a:ext uri="{FF2B5EF4-FFF2-40B4-BE49-F238E27FC236}">
                <a16:creationId xmlns:a16="http://schemas.microsoft.com/office/drawing/2014/main" id="{690AFA2B-3679-E71F-E189-C110B4A3D932}"/>
              </a:ext>
            </a:extLst>
          </p:cNvPr>
          <p:cNvSpPr txBox="1"/>
          <p:nvPr/>
        </p:nvSpPr>
        <p:spPr>
          <a:xfrm>
            <a:off x="2590799" y="4297923"/>
            <a:ext cx="12490525" cy="1231106"/>
          </a:xfrm>
          <a:prstGeom prst="rect">
            <a:avLst/>
          </a:prstGeom>
          <a:noFill/>
        </p:spPr>
        <p:txBody>
          <a:bodyPr wrap="square" rtlCol="0" anchor="b">
            <a:spAutoFit/>
          </a:bodyPr>
          <a:lstStyle/>
          <a:p>
            <a:pPr algn="ctr"/>
            <a:r>
              <a:rPr lang="en-US" sz="2800" dirty="0">
                <a:latin typeface="Raleway" pitchFamily="2" charset="77"/>
              </a:rPr>
              <a:t>Nonverbal cues can have between 65 and 93 percent more impact than the spoken word.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7227988" y="2890003"/>
            <a:ext cx="4222117" cy="4688175"/>
            <a:chOff x="0" y="0"/>
            <a:chExt cx="1111998" cy="1234746"/>
          </a:xfrm>
        </p:grpSpPr>
        <p:sp>
          <p:nvSpPr>
            <p:cNvPr id="3" name="Freeform 3"/>
            <p:cNvSpPr/>
            <p:nvPr/>
          </p:nvSpPr>
          <p:spPr>
            <a:xfrm>
              <a:off x="0" y="0"/>
              <a:ext cx="1111998" cy="1234746"/>
            </a:xfrm>
            <a:custGeom>
              <a:avLst/>
              <a:gdLst/>
              <a:ahLst/>
              <a:cxnLst/>
              <a:rect l="l" t="t" r="r" b="b"/>
              <a:pathLst>
                <a:path w="1111998" h="1234746">
                  <a:moveTo>
                    <a:pt x="0" y="0"/>
                  </a:moveTo>
                  <a:lnTo>
                    <a:pt x="1111998" y="0"/>
                  </a:lnTo>
                  <a:lnTo>
                    <a:pt x="1111998" y="1234746"/>
                  </a:lnTo>
                  <a:lnTo>
                    <a:pt x="0" y="1234746"/>
                  </a:lnTo>
                  <a:close/>
                </a:path>
              </a:pathLst>
            </a:custGeom>
            <a:solidFill>
              <a:srgbClr val="26334B">
                <a:alpha val="56863"/>
              </a:srgbClr>
            </a:solidFill>
          </p:spPr>
        </p:sp>
        <p:sp>
          <p:nvSpPr>
            <p:cNvPr id="4" name="TextBox 4"/>
            <p:cNvSpPr txBox="1"/>
            <p:nvPr/>
          </p:nvSpPr>
          <p:spPr>
            <a:xfrm>
              <a:off x="0" y="-57150"/>
              <a:ext cx="812800" cy="869950"/>
            </a:xfrm>
            <a:prstGeom prst="rect">
              <a:avLst/>
            </a:prstGeom>
          </p:spPr>
          <p:txBody>
            <a:bodyPr lIns="50800" tIns="50800" rIns="50800" bIns="50800" rtlCol="0" anchor="ctr"/>
            <a:lstStyle/>
            <a:p>
              <a:pPr algn="ctr">
                <a:lnSpc>
                  <a:spcPts val="2800"/>
                </a:lnSpc>
              </a:pPr>
              <a:endParaRPr/>
            </a:p>
          </p:txBody>
        </p:sp>
      </p:grpSp>
      <p:sp>
        <p:nvSpPr>
          <p:cNvPr id="5" name="TextBox 5"/>
          <p:cNvSpPr txBox="1"/>
          <p:nvPr/>
        </p:nvSpPr>
        <p:spPr>
          <a:xfrm>
            <a:off x="158728" y="3049461"/>
            <a:ext cx="8339618" cy="1603749"/>
          </a:xfrm>
          <a:prstGeom prst="rect">
            <a:avLst/>
          </a:prstGeom>
        </p:spPr>
        <p:txBody>
          <a:bodyPr lIns="0" tIns="0" rIns="0" bIns="0" rtlCol="0" anchor="t">
            <a:spAutoFit/>
          </a:bodyPr>
          <a:lstStyle/>
          <a:p>
            <a:pPr algn="ctr">
              <a:lnSpc>
                <a:spcPts val="6461"/>
              </a:lnSpc>
            </a:pPr>
            <a:r>
              <a:rPr lang="en-US" sz="4615" spc="1384">
                <a:solidFill>
                  <a:srgbClr val="000000"/>
                </a:solidFill>
                <a:latin typeface="Cinzel"/>
              </a:rPr>
              <a:t>NONVERBAL COMMUNICATION</a:t>
            </a:r>
          </a:p>
        </p:txBody>
      </p:sp>
      <p:sp>
        <p:nvSpPr>
          <p:cNvPr id="6" name="TextBox 6"/>
          <p:cNvSpPr txBox="1"/>
          <p:nvPr/>
        </p:nvSpPr>
        <p:spPr>
          <a:xfrm>
            <a:off x="11266675" y="2335826"/>
            <a:ext cx="6823663" cy="5099685"/>
          </a:xfrm>
          <a:prstGeom prst="rect">
            <a:avLst/>
          </a:prstGeom>
        </p:spPr>
        <p:txBody>
          <a:bodyPr lIns="0" tIns="0" rIns="0" bIns="0" rtlCol="0" anchor="t">
            <a:spAutoFit/>
          </a:bodyPr>
          <a:lstStyle/>
          <a:p>
            <a:pPr marL="777240" lvl="1" indent="-388620">
              <a:lnSpc>
                <a:spcPts val="5040"/>
              </a:lnSpc>
              <a:buFont typeface="Arial"/>
              <a:buChar char="•"/>
            </a:pPr>
            <a:r>
              <a:rPr lang="en-US" sz="3600" dirty="0">
                <a:solidFill>
                  <a:srgbClr val="000000"/>
                </a:solidFill>
                <a:latin typeface="Raleway"/>
              </a:rPr>
              <a:t>Body movements </a:t>
            </a:r>
          </a:p>
          <a:p>
            <a:pPr marL="777240" lvl="1" indent="-388620">
              <a:lnSpc>
                <a:spcPts val="5040"/>
              </a:lnSpc>
              <a:buFont typeface="Arial"/>
              <a:buChar char="•"/>
            </a:pPr>
            <a:r>
              <a:rPr lang="en-US" sz="3600" dirty="0">
                <a:solidFill>
                  <a:srgbClr val="000000"/>
                </a:solidFill>
                <a:latin typeface="Raleway"/>
              </a:rPr>
              <a:t>Posture</a:t>
            </a:r>
          </a:p>
          <a:p>
            <a:pPr marL="777240" lvl="1" indent="-388620">
              <a:lnSpc>
                <a:spcPts val="5040"/>
              </a:lnSpc>
              <a:buFont typeface="Arial"/>
              <a:buChar char="•"/>
            </a:pPr>
            <a:r>
              <a:rPr lang="en-US" sz="3600" dirty="0">
                <a:solidFill>
                  <a:srgbClr val="000000"/>
                </a:solidFill>
                <a:latin typeface="Raleway"/>
              </a:rPr>
              <a:t>Eye contact</a:t>
            </a:r>
          </a:p>
          <a:p>
            <a:pPr marL="777240" lvl="1" indent="-388620">
              <a:lnSpc>
                <a:spcPts val="5040"/>
              </a:lnSpc>
              <a:buFont typeface="Arial"/>
              <a:buChar char="•"/>
            </a:pPr>
            <a:r>
              <a:rPr lang="en-US" sz="3600" dirty="0">
                <a:solidFill>
                  <a:srgbClr val="000000"/>
                </a:solidFill>
                <a:latin typeface="Raleway"/>
              </a:rPr>
              <a:t>Para-language</a:t>
            </a:r>
          </a:p>
          <a:p>
            <a:pPr marL="777240" lvl="1" indent="-388620">
              <a:lnSpc>
                <a:spcPts val="5040"/>
              </a:lnSpc>
              <a:buFont typeface="Arial"/>
              <a:buChar char="•"/>
            </a:pPr>
            <a:r>
              <a:rPr lang="en-US" sz="3600" dirty="0">
                <a:solidFill>
                  <a:srgbClr val="000000"/>
                </a:solidFill>
                <a:latin typeface="Raleway"/>
              </a:rPr>
              <a:t>Proxemics</a:t>
            </a:r>
          </a:p>
          <a:p>
            <a:pPr marL="777240" lvl="1" indent="-388620">
              <a:lnSpc>
                <a:spcPts val="5040"/>
              </a:lnSpc>
              <a:buFont typeface="Arial"/>
              <a:buChar char="•"/>
            </a:pPr>
            <a:r>
              <a:rPr lang="en-US" sz="3600" dirty="0">
                <a:solidFill>
                  <a:srgbClr val="000000"/>
                </a:solidFill>
                <a:latin typeface="Raleway"/>
              </a:rPr>
              <a:t>Facial expressions</a:t>
            </a:r>
          </a:p>
          <a:p>
            <a:pPr marL="777240" lvl="1" indent="-388620">
              <a:lnSpc>
                <a:spcPts val="5040"/>
              </a:lnSpc>
              <a:buFont typeface="Arial"/>
              <a:buChar char="•"/>
            </a:pPr>
            <a:r>
              <a:rPr lang="en-US" sz="3600" dirty="0">
                <a:solidFill>
                  <a:srgbClr val="000000"/>
                </a:solidFill>
                <a:latin typeface="Raleway"/>
              </a:rPr>
              <a:t>Physiological changes</a:t>
            </a:r>
          </a:p>
          <a:p>
            <a:pPr>
              <a:lnSpc>
                <a:spcPts val="5040"/>
              </a:lnSpc>
            </a:pPr>
            <a:endParaRPr lang="en-US" sz="3600" dirty="0">
              <a:solidFill>
                <a:srgbClr val="000000"/>
              </a:solidFill>
              <a:latin typeface="Raleway"/>
            </a:endParaRPr>
          </a:p>
        </p:txBody>
      </p:sp>
      <p:sp>
        <p:nvSpPr>
          <p:cNvPr id="7" name="AutoShape 7"/>
          <p:cNvSpPr/>
          <p:nvPr/>
        </p:nvSpPr>
        <p:spPr>
          <a:xfrm>
            <a:off x="-3627120" y="9258300"/>
            <a:ext cx="6492240" cy="0"/>
          </a:xfrm>
          <a:prstGeom prst="line">
            <a:avLst/>
          </a:prstGeom>
          <a:ln w="38100" cap="flat">
            <a:solidFill>
              <a:srgbClr val="70ACFA"/>
            </a:solidFill>
            <a:prstDash val="solid"/>
            <a:headEnd type="none" w="sm" len="sm"/>
            <a:tailEnd type="none" w="sm" len="sm"/>
          </a:ln>
        </p:spPr>
      </p:sp>
      <p:sp>
        <p:nvSpPr>
          <p:cNvPr id="8" name="AutoShape 8"/>
          <p:cNvSpPr/>
          <p:nvPr/>
        </p:nvSpPr>
        <p:spPr>
          <a:xfrm>
            <a:off x="15355645" y="990600"/>
            <a:ext cx="6492240" cy="0"/>
          </a:xfrm>
          <a:prstGeom prst="line">
            <a:avLst/>
          </a:prstGeom>
          <a:ln w="38100" cap="flat">
            <a:solidFill>
              <a:srgbClr val="70ACFA"/>
            </a:solidFill>
            <a:prstDash val="solid"/>
            <a:headEnd type="none" w="sm" len="sm"/>
            <a:tailEnd type="none" w="sm" len="sm"/>
          </a:ln>
        </p:spPr>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8700" y="1028700"/>
            <a:ext cx="1095050" cy="181181"/>
          </a:xfrm>
          <a:prstGeom prst="rect">
            <a:avLst/>
          </a:prstGeom>
        </p:spPr>
      </p:pic>
      <p:grpSp>
        <p:nvGrpSpPr>
          <p:cNvPr id="10" name="Group 10"/>
          <p:cNvGrpSpPr/>
          <p:nvPr/>
        </p:nvGrpSpPr>
        <p:grpSpPr>
          <a:xfrm>
            <a:off x="6329273" y="5852580"/>
            <a:ext cx="3374952" cy="4013852"/>
            <a:chOff x="0" y="0"/>
            <a:chExt cx="888876" cy="1057146"/>
          </a:xfrm>
        </p:grpSpPr>
        <p:sp>
          <p:nvSpPr>
            <p:cNvPr id="11" name="Freeform 11"/>
            <p:cNvSpPr/>
            <p:nvPr/>
          </p:nvSpPr>
          <p:spPr>
            <a:xfrm>
              <a:off x="0" y="0"/>
              <a:ext cx="888876" cy="1057146"/>
            </a:xfrm>
            <a:custGeom>
              <a:avLst/>
              <a:gdLst/>
              <a:ahLst/>
              <a:cxnLst/>
              <a:rect l="l" t="t" r="r" b="b"/>
              <a:pathLst>
                <a:path w="888876" h="1057146">
                  <a:moveTo>
                    <a:pt x="0" y="0"/>
                  </a:moveTo>
                  <a:lnTo>
                    <a:pt x="888876" y="0"/>
                  </a:lnTo>
                  <a:lnTo>
                    <a:pt x="888876" y="1057146"/>
                  </a:lnTo>
                  <a:lnTo>
                    <a:pt x="0" y="1057146"/>
                  </a:lnTo>
                  <a:close/>
                </a:path>
              </a:pathLst>
            </a:custGeom>
            <a:solidFill>
              <a:srgbClr val="70ACFA">
                <a:alpha val="86667"/>
              </a:srgbClr>
            </a:solidFill>
          </p:spPr>
        </p:sp>
        <p:sp>
          <p:nvSpPr>
            <p:cNvPr id="12" name="TextBox 12"/>
            <p:cNvSpPr txBox="1"/>
            <p:nvPr/>
          </p:nvSpPr>
          <p:spPr>
            <a:xfrm>
              <a:off x="0" y="-57150"/>
              <a:ext cx="812800" cy="869950"/>
            </a:xfrm>
            <a:prstGeom prst="rect">
              <a:avLst/>
            </a:prstGeom>
          </p:spPr>
          <p:txBody>
            <a:bodyPr lIns="50800" tIns="50800" rIns="50800" bIns="50800" rtlCol="0" anchor="ctr"/>
            <a:lstStyle/>
            <a:p>
              <a:pPr algn="ctr">
                <a:lnSpc>
                  <a:spcPts val="2800"/>
                </a:lnSpc>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AutoShape 2"/>
          <p:cNvSpPr/>
          <p:nvPr/>
        </p:nvSpPr>
        <p:spPr>
          <a:xfrm>
            <a:off x="-3627120" y="9258300"/>
            <a:ext cx="6492240" cy="0"/>
          </a:xfrm>
          <a:prstGeom prst="line">
            <a:avLst/>
          </a:prstGeom>
          <a:ln w="38100" cap="flat">
            <a:solidFill>
              <a:srgbClr val="98D4DF"/>
            </a:solidFill>
            <a:prstDash val="solid"/>
            <a:headEnd type="none" w="sm" len="sm"/>
            <a:tailEnd type="none" w="sm" len="sm"/>
          </a:ln>
        </p:spPr>
      </p:sp>
      <p:sp>
        <p:nvSpPr>
          <p:cNvPr id="3" name="AutoShape 3"/>
          <p:cNvSpPr/>
          <p:nvPr/>
        </p:nvSpPr>
        <p:spPr>
          <a:xfrm>
            <a:off x="15355645" y="990600"/>
            <a:ext cx="6492240" cy="0"/>
          </a:xfrm>
          <a:prstGeom prst="line">
            <a:avLst/>
          </a:prstGeom>
          <a:ln w="38100" cap="flat">
            <a:solidFill>
              <a:srgbClr val="98D4DF"/>
            </a:solidFill>
            <a:prstDash val="solid"/>
            <a:headEnd type="none" w="sm" len="sm"/>
            <a:tailEnd type="none" w="sm" len="sm"/>
          </a:ln>
        </p:spPr>
      </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8700" y="1028700"/>
            <a:ext cx="1095050" cy="181181"/>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269475" y="6156948"/>
            <a:ext cx="9749049" cy="4130052"/>
          </a:xfrm>
          <a:prstGeom prst="rect">
            <a:avLst/>
          </a:prstGeom>
        </p:spPr>
      </p:pic>
      <p:sp>
        <p:nvSpPr>
          <p:cNvPr id="6" name="TextBox 6"/>
          <p:cNvSpPr txBox="1"/>
          <p:nvPr/>
        </p:nvSpPr>
        <p:spPr>
          <a:xfrm>
            <a:off x="558753" y="2968500"/>
            <a:ext cx="5532564" cy="1749425"/>
          </a:xfrm>
          <a:prstGeom prst="rect">
            <a:avLst/>
          </a:prstGeom>
        </p:spPr>
        <p:txBody>
          <a:bodyPr lIns="0" tIns="0" rIns="0" bIns="0" rtlCol="0" anchor="t">
            <a:spAutoFit/>
          </a:bodyPr>
          <a:lstStyle/>
          <a:p>
            <a:pPr>
              <a:lnSpc>
                <a:spcPts val="7000"/>
              </a:lnSpc>
            </a:pPr>
            <a:r>
              <a:rPr lang="en-US" sz="5000" spc="1500">
                <a:solidFill>
                  <a:srgbClr val="000000"/>
                </a:solidFill>
                <a:latin typeface="Cinzel"/>
              </a:rPr>
              <a:t>ACTIVE</a:t>
            </a:r>
          </a:p>
          <a:p>
            <a:pPr>
              <a:lnSpc>
                <a:spcPts val="7000"/>
              </a:lnSpc>
            </a:pPr>
            <a:r>
              <a:rPr lang="en-US" sz="5000" spc="1500">
                <a:solidFill>
                  <a:srgbClr val="000000"/>
                </a:solidFill>
                <a:latin typeface="Cinzel"/>
              </a:rPr>
              <a:t>LISTENING</a:t>
            </a:r>
          </a:p>
        </p:txBody>
      </p:sp>
      <p:sp>
        <p:nvSpPr>
          <p:cNvPr id="7" name="TextBox 7"/>
          <p:cNvSpPr txBox="1"/>
          <p:nvPr/>
        </p:nvSpPr>
        <p:spPr>
          <a:xfrm>
            <a:off x="7152120" y="2197292"/>
            <a:ext cx="10107180" cy="3329940"/>
          </a:xfrm>
          <a:prstGeom prst="rect">
            <a:avLst/>
          </a:prstGeom>
        </p:spPr>
        <p:txBody>
          <a:bodyPr lIns="0" tIns="0" rIns="0" bIns="0" rtlCol="0" anchor="t">
            <a:spAutoFit/>
          </a:bodyPr>
          <a:lstStyle/>
          <a:p>
            <a:pPr algn="ctr">
              <a:lnSpc>
                <a:spcPts val="3919"/>
              </a:lnSpc>
            </a:pPr>
            <a:endParaRPr dirty="0"/>
          </a:p>
          <a:p>
            <a:pPr algn="ctr">
              <a:lnSpc>
                <a:spcPts val="3919"/>
              </a:lnSpc>
            </a:pPr>
            <a:r>
              <a:rPr lang="en-US" sz="2799" u="sng" dirty="0">
                <a:solidFill>
                  <a:srgbClr val="1A1A1A"/>
                </a:solidFill>
                <a:latin typeface="Raleway"/>
              </a:rPr>
              <a:t>“Active listening</a:t>
            </a:r>
            <a:r>
              <a:rPr lang="en-US" sz="2799" dirty="0">
                <a:solidFill>
                  <a:srgbClr val="1A1A1A"/>
                </a:solidFill>
                <a:latin typeface="Raleway"/>
              </a:rPr>
              <a:t> </a:t>
            </a:r>
            <a:r>
              <a:rPr lang="en-US" sz="2799" dirty="0">
                <a:solidFill>
                  <a:srgbClr val="000000"/>
                </a:solidFill>
                <a:latin typeface="Raleway"/>
              </a:rPr>
              <a:t>requires you to listen attentively to a speaker, understand what they’re saying, respond and reflect on what’s being said, and retain the information for later.” </a:t>
            </a:r>
          </a:p>
          <a:p>
            <a:pPr algn="ctr">
              <a:lnSpc>
                <a:spcPts val="3919"/>
              </a:lnSpc>
            </a:pPr>
            <a:endParaRPr lang="en-US" sz="2799" dirty="0">
              <a:solidFill>
                <a:srgbClr val="000000"/>
              </a:solidFill>
              <a:latin typeface="Raleway"/>
            </a:endParaRPr>
          </a:p>
          <a:p>
            <a:pPr algn="ctr">
              <a:lnSpc>
                <a:spcPts val="3919"/>
              </a:lnSpc>
            </a:pPr>
            <a:r>
              <a:rPr lang="en-US" sz="2799" dirty="0">
                <a:solidFill>
                  <a:srgbClr val="000000"/>
                </a:solidFill>
                <a:latin typeface="Raleway"/>
              </a:rPr>
              <a:t>(Center for Creative Leadership, 2023). </a:t>
            </a:r>
          </a:p>
          <a:p>
            <a:pPr>
              <a:lnSpc>
                <a:spcPts val="2800"/>
              </a:lnSpc>
            </a:pPr>
            <a:endParaRPr lang="en-US" sz="2799" dirty="0">
              <a:solidFill>
                <a:srgbClr val="000000"/>
              </a:solidFill>
              <a:latin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627120" y="9258300"/>
            <a:ext cx="6492240" cy="0"/>
          </a:xfrm>
          <a:prstGeom prst="line">
            <a:avLst/>
          </a:prstGeom>
          <a:ln w="38100" cap="flat">
            <a:solidFill>
              <a:srgbClr val="98D4DF"/>
            </a:solidFill>
            <a:prstDash val="solid"/>
            <a:headEnd type="none" w="sm" len="sm"/>
            <a:tailEnd type="none" w="sm" len="sm"/>
          </a:ln>
        </p:spPr>
      </p:sp>
      <p:sp>
        <p:nvSpPr>
          <p:cNvPr id="3" name="AutoShape 3"/>
          <p:cNvSpPr/>
          <p:nvPr/>
        </p:nvSpPr>
        <p:spPr>
          <a:xfrm>
            <a:off x="15355645" y="990600"/>
            <a:ext cx="6492240" cy="0"/>
          </a:xfrm>
          <a:prstGeom prst="line">
            <a:avLst/>
          </a:prstGeom>
          <a:ln w="38100" cap="flat">
            <a:solidFill>
              <a:srgbClr val="98D4DF"/>
            </a:solidFill>
            <a:prstDash val="solid"/>
            <a:headEnd type="none" w="sm" len="sm"/>
            <a:tailEnd type="none" w="sm" len="sm"/>
          </a:ln>
        </p:spPr>
      </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8700" y="1028700"/>
            <a:ext cx="1095050" cy="181181"/>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269475" y="6156948"/>
            <a:ext cx="9749049" cy="4130052"/>
          </a:xfrm>
          <a:prstGeom prst="rect">
            <a:avLst/>
          </a:prstGeom>
        </p:spPr>
      </p:pic>
      <p:sp>
        <p:nvSpPr>
          <p:cNvPr id="6" name="TextBox 6"/>
          <p:cNvSpPr txBox="1"/>
          <p:nvPr/>
        </p:nvSpPr>
        <p:spPr>
          <a:xfrm>
            <a:off x="558753" y="2968500"/>
            <a:ext cx="5532564" cy="2492990"/>
          </a:xfrm>
          <a:prstGeom prst="rect">
            <a:avLst/>
          </a:prstGeom>
        </p:spPr>
        <p:txBody>
          <a:bodyPr wrap="square" lIns="0" tIns="0" rIns="0" bIns="0" rtlCol="0" anchor="t">
            <a:spAutoFit/>
          </a:bodyPr>
          <a:lstStyle/>
          <a:p>
            <a:r>
              <a:rPr lang="en-US" sz="5400" b="1" dirty="0"/>
              <a:t>Non-Verbal Signs of Attentive or Active Listening</a:t>
            </a:r>
          </a:p>
        </p:txBody>
      </p:sp>
      <p:sp>
        <p:nvSpPr>
          <p:cNvPr id="7" name="TextBox 7"/>
          <p:cNvSpPr txBox="1"/>
          <p:nvPr/>
        </p:nvSpPr>
        <p:spPr>
          <a:xfrm>
            <a:off x="7152120" y="2197292"/>
            <a:ext cx="10107180" cy="359073"/>
          </a:xfrm>
          <a:prstGeom prst="rect">
            <a:avLst/>
          </a:prstGeom>
        </p:spPr>
        <p:txBody>
          <a:bodyPr lIns="0" tIns="0" rIns="0" bIns="0" rtlCol="0" anchor="t">
            <a:spAutoFit/>
          </a:bodyPr>
          <a:lstStyle/>
          <a:p>
            <a:pPr>
              <a:lnSpc>
                <a:spcPts val="2800"/>
              </a:lnSpc>
            </a:pPr>
            <a:endParaRPr lang="en-US" sz="2799" dirty="0">
              <a:solidFill>
                <a:srgbClr val="000000"/>
              </a:solidFill>
              <a:latin typeface="Raleway"/>
            </a:endParaRPr>
          </a:p>
        </p:txBody>
      </p:sp>
    </p:spTree>
    <p:extLst>
      <p:ext uri="{BB962C8B-B14F-4D97-AF65-F5344CB8AC3E}">
        <p14:creationId xmlns:p14="http://schemas.microsoft.com/office/powerpoint/2010/main" val="2263784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AutoShape 2"/>
          <p:cNvSpPr/>
          <p:nvPr/>
        </p:nvSpPr>
        <p:spPr>
          <a:xfrm>
            <a:off x="-3627120" y="9258300"/>
            <a:ext cx="6492240" cy="0"/>
          </a:xfrm>
          <a:prstGeom prst="line">
            <a:avLst/>
          </a:prstGeom>
          <a:ln w="38100" cap="flat">
            <a:solidFill>
              <a:srgbClr val="70ACFA"/>
            </a:solidFill>
            <a:prstDash val="solid"/>
            <a:headEnd type="none" w="sm" len="sm"/>
            <a:tailEnd type="none" w="sm" len="sm"/>
          </a:ln>
        </p:spPr>
      </p:sp>
      <p:sp>
        <p:nvSpPr>
          <p:cNvPr id="3" name="AutoShape 3"/>
          <p:cNvSpPr/>
          <p:nvPr/>
        </p:nvSpPr>
        <p:spPr>
          <a:xfrm>
            <a:off x="15836346" y="990600"/>
            <a:ext cx="6492240" cy="0"/>
          </a:xfrm>
          <a:prstGeom prst="line">
            <a:avLst/>
          </a:prstGeom>
          <a:ln w="38100" cap="flat">
            <a:solidFill>
              <a:srgbClr val="70ACFA"/>
            </a:solidFill>
            <a:prstDash val="solid"/>
            <a:headEnd type="none" w="sm" len="sm"/>
            <a:tailEnd type="none" w="sm" len="sm"/>
          </a:ln>
        </p:spPr>
      </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8700" y="1028700"/>
            <a:ext cx="1095050" cy="181181"/>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35020" y="2185835"/>
            <a:ext cx="8278452" cy="5915331"/>
          </a:xfrm>
          <a:prstGeom prst="rect">
            <a:avLst/>
          </a:prstGeom>
        </p:spPr>
      </p:pic>
      <p:sp>
        <p:nvSpPr>
          <p:cNvPr id="6" name="TextBox 6"/>
          <p:cNvSpPr txBox="1"/>
          <p:nvPr/>
        </p:nvSpPr>
        <p:spPr>
          <a:xfrm rot="-5400000">
            <a:off x="595808" y="4268788"/>
            <a:ext cx="6925732" cy="1749425"/>
          </a:xfrm>
          <a:prstGeom prst="rect">
            <a:avLst/>
          </a:prstGeom>
        </p:spPr>
        <p:txBody>
          <a:bodyPr lIns="0" tIns="0" rIns="0" bIns="0" rtlCol="0" anchor="t">
            <a:spAutoFit/>
          </a:bodyPr>
          <a:lstStyle/>
          <a:p>
            <a:pPr algn="ctr">
              <a:lnSpc>
                <a:spcPts val="7000"/>
              </a:lnSpc>
            </a:pPr>
            <a:r>
              <a:rPr lang="en-US" sz="5000" spc="1500">
                <a:solidFill>
                  <a:srgbClr val="000000"/>
                </a:solidFill>
                <a:latin typeface="Cinzel"/>
              </a:rPr>
              <a:t>LISTENING</a:t>
            </a:r>
          </a:p>
          <a:p>
            <a:pPr algn="ctr">
              <a:lnSpc>
                <a:spcPts val="7000"/>
              </a:lnSpc>
            </a:pPr>
            <a:r>
              <a:rPr lang="en-US" sz="5000" spc="1500">
                <a:solidFill>
                  <a:srgbClr val="000000"/>
                </a:solidFill>
                <a:latin typeface="Cinzel"/>
              </a:rPr>
              <a:t>ACTIVITY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0" y="4098414"/>
            <a:ext cx="2338721" cy="4144362"/>
            <a:chOff x="0" y="0"/>
            <a:chExt cx="615959" cy="1091519"/>
          </a:xfrm>
        </p:grpSpPr>
        <p:sp>
          <p:nvSpPr>
            <p:cNvPr id="3" name="Freeform 3"/>
            <p:cNvSpPr/>
            <p:nvPr/>
          </p:nvSpPr>
          <p:spPr>
            <a:xfrm>
              <a:off x="0" y="0"/>
              <a:ext cx="615959" cy="1091519"/>
            </a:xfrm>
            <a:custGeom>
              <a:avLst/>
              <a:gdLst/>
              <a:ahLst/>
              <a:cxnLst/>
              <a:rect l="l" t="t" r="r" b="b"/>
              <a:pathLst>
                <a:path w="615959" h="1091519">
                  <a:moveTo>
                    <a:pt x="0" y="0"/>
                  </a:moveTo>
                  <a:lnTo>
                    <a:pt x="615959" y="0"/>
                  </a:lnTo>
                  <a:lnTo>
                    <a:pt x="615959" y="1091519"/>
                  </a:lnTo>
                  <a:lnTo>
                    <a:pt x="0" y="1091519"/>
                  </a:lnTo>
                  <a:close/>
                </a:path>
              </a:pathLst>
            </a:custGeom>
            <a:solidFill>
              <a:srgbClr val="26334B"/>
            </a:solidFill>
          </p:spPr>
        </p:sp>
        <p:sp>
          <p:nvSpPr>
            <p:cNvPr id="4" name="TextBox 4"/>
            <p:cNvSpPr txBox="1"/>
            <p:nvPr/>
          </p:nvSpPr>
          <p:spPr>
            <a:xfrm>
              <a:off x="0" y="-57150"/>
              <a:ext cx="812800" cy="869950"/>
            </a:xfrm>
            <a:prstGeom prst="rect">
              <a:avLst/>
            </a:prstGeom>
          </p:spPr>
          <p:txBody>
            <a:bodyPr lIns="50800" tIns="50800" rIns="50800" bIns="50800" rtlCol="0" anchor="ctr"/>
            <a:lstStyle/>
            <a:p>
              <a:pPr algn="ctr">
                <a:lnSpc>
                  <a:spcPts val="2800"/>
                </a:lnSpc>
              </a:pPr>
              <a:endParaRPr/>
            </a:p>
          </p:txBody>
        </p:sp>
      </p:grpSp>
      <p:sp>
        <p:nvSpPr>
          <p:cNvPr id="5" name="AutoShape 5"/>
          <p:cNvSpPr/>
          <p:nvPr/>
        </p:nvSpPr>
        <p:spPr>
          <a:xfrm rot="5400000">
            <a:off x="6734303" y="6151545"/>
            <a:ext cx="6175410" cy="0"/>
          </a:xfrm>
          <a:prstGeom prst="line">
            <a:avLst/>
          </a:prstGeom>
          <a:ln w="38100" cap="flat">
            <a:solidFill>
              <a:srgbClr val="6D5038">
                <a:alpha val="49804"/>
              </a:srgbClr>
            </a:solidFill>
            <a:prstDash val="solid"/>
            <a:headEnd type="none" w="sm" len="sm"/>
            <a:tailEnd type="none" w="sm" len="sm"/>
          </a:ln>
        </p:spPr>
      </p:sp>
      <p:sp>
        <p:nvSpPr>
          <p:cNvPr id="6" name="AutoShape 6"/>
          <p:cNvSpPr/>
          <p:nvPr/>
        </p:nvSpPr>
        <p:spPr>
          <a:xfrm>
            <a:off x="-3627120" y="9258300"/>
            <a:ext cx="6492240" cy="0"/>
          </a:xfrm>
          <a:prstGeom prst="line">
            <a:avLst/>
          </a:prstGeom>
          <a:ln w="38100" cap="flat">
            <a:solidFill>
              <a:srgbClr val="70ACFA"/>
            </a:solidFill>
            <a:prstDash val="solid"/>
            <a:headEnd type="none" w="sm" len="sm"/>
            <a:tailEnd type="none" w="sm" len="sm"/>
          </a:ln>
        </p:spPr>
      </p:sp>
      <p:sp>
        <p:nvSpPr>
          <p:cNvPr id="7" name="AutoShape 7"/>
          <p:cNvSpPr/>
          <p:nvPr/>
        </p:nvSpPr>
        <p:spPr>
          <a:xfrm>
            <a:off x="15355645" y="990600"/>
            <a:ext cx="6492240" cy="0"/>
          </a:xfrm>
          <a:prstGeom prst="line">
            <a:avLst/>
          </a:prstGeom>
          <a:ln w="38100" cap="flat">
            <a:solidFill>
              <a:srgbClr val="70ACFA"/>
            </a:solidFill>
            <a:prstDash val="solid"/>
            <a:headEnd type="none" w="sm" len="sm"/>
            <a:tailEnd type="none" w="sm" len="sm"/>
          </a:ln>
        </p:spPr>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8700" y="1028700"/>
            <a:ext cx="1095050" cy="181181"/>
          </a:xfrm>
          <a:prstGeom prst="rect">
            <a:avLst/>
          </a:prstGeom>
        </p:spPr>
      </p:pic>
      <p:pic>
        <p:nvPicPr>
          <p:cNvPr id="9" name="Picture 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933913" y="3301402"/>
            <a:ext cx="3486984" cy="5738385"/>
          </a:xfrm>
          <a:prstGeom prst="rect">
            <a:avLst/>
          </a:prstGeom>
        </p:spPr>
      </p:pic>
      <p:sp>
        <p:nvSpPr>
          <p:cNvPr id="11" name="TextBox 11"/>
          <p:cNvSpPr txBox="1"/>
          <p:nvPr/>
        </p:nvSpPr>
        <p:spPr>
          <a:xfrm>
            <a:off x="1473917" y="1963091"/>
            <a:ext cx="7893959" cy="863600"/>
          </a:xfrm>
          <a:prstGeom prst="rect">
            <a:avLst/>
          </a:prstGeom>
        </p:spPr>
        <p:txBody>
          <a:bodyPr lIns="0" tIns="0" rIns="0" bIns="0" rtlCol="0" anchor="t">
            <a:spAutoFit/>
          </a:bodyPr>
          <a:lstStyle/>
          <a:p>
            <a:pPr>
              <a:lnSpc>
                <a:spcPts val="7000"/>
              </a:lnSpc>
            </a:pPr>
            <a:r>
              <a:rPr lang="en-US" sz="5000" spc="1500">
                <a:solidFill>
                  <a:srgbClr val="000000"/>
                </a:solidFill>
                <a:latin typeface="Cinzel"/>
              </a:rPr>
              <a:t>SUMMARY</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AutoShape 2"/>
          <p:cNvSpPr/>
          <p:nvPr/>
        </p:nvSpPr>
        <p:spPr>
          <a:xfrm>
            <a:off x="-3627120" y="9258300"/>
            <a:ext cx="6492240" cy="0"/>
          </a:xfrm>
          <a:prstGeom prst="line">
            <a:avLst/>
          </a:prstGeom>
          <a:ln w="38100" cap="flat">
            <a:solidFill>
              <a:srgbClr val="70ACFA"/>
            </a:solidFill>
            <a:prstDash val="solid"/>
            <a:headEnd type="none" w="sm" len="sm"/>
            <a:tailEnd type="none" w="sm" len="sm"/>
          </a:ln>
        </p:spPr>
      </p:sp>
      <p:sp>
        <p:nvSpPr>
          <p:cNvPr id="3" name="AutoShape 3"/>
          <p:cNvSpPr/>
          <p:nvPr/>
        </p:nvSpPr>
        <p:spPr>
          <a:xfrm>
            <a:off x="15355645" y="990600"/>
            <a:ext cx="6492240" cy="0"/>
          </a:xfrm>
          <a:prstGeom prst="line">
            <a:avLst/>
          </a:prstGeom>
          <a:ln w="38100" cap="flat">
            <a:solidFill>
              <a:srgbClr val="70ACFA"/>
            </a:solidFill>
            <a:prstDash val="solid"/>
            <a:headEnd type="none" w="sm" len="sm"/>
            <a:tailEnd type="none" w="sm" len="sm"/>
          </a:ln>
        </p:spPr>
      </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8700" y="1028700"/>
            <a:ext cx="1095050" cy="181181"/>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227409" y="3239211"/>
            <a:ext cx="5833181" cy="5636311"/>
          </a:xfrm>
          <a:prstGeom prst="rect">
            <a:avLst/>
          </a:prstGeom>
        </p:spPr>
      </p:pic>
      <p:sp>
        <p:nvSpPr>
          <p:cNvPr id="6" name="TextBox 6"/>
          <p:cNvSpPr txBox="1"/>
          <p:nvPr/>
        </p:nvSpPr>
        <p:spPr>
          <a:xfrm>
            <a:off x="3709542" y="1963091"/>
            <a:ext cx="10868916" cy="863600"/>
          </a:xfrm>
          <a:prstGeom prst="rect">
            <a:avLst/>
          </a:prstGeom>
        </p:spPr>
        <p:txBody>
          <a:bodyPr lIns="0" tIns="0" rIns="0" bIns="0" rtlCol="0" anchor="t">
            <a:spAutoFit/>
          </a:bodyPr>
          <a:lstStyle/>
          <a:p>
            <a:pPr algn="ctr">
              <a:lnSpc>
                <a:spcPts val="7000"/>
              </a:lnSpc>
            </a:pPr>
            <a:r>
              <a:rPr lang="en-US" sz="5000" spc="1500">
                <a:solidFill>
                  <a:srgbClr val="000000"/>
                </a:solidFill>
                <a:latin typeface="Cinzel"/>
              </a:rPr>
              <a:t>KEY TAKEAWAYS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rot="-2700000">
            <a:off x="10885384" y="4852010"/>
            <a:ext cx="3105142" cy="2880988"/>
            <a:chOff x="0" y="0"/>
            <a:chExt cx="817815" cy="758779"/>
          </a:xfrm>
        </p:grpSpPr>
        <p:sp>
          <p:nvSpPr>
            <p:cNvPr id="3" name="Freeform 3"/>
            <p:cNvSpPr/>
            <p:nvPr/>
          </p:nvSpPr>
          <p:spPr>
            <a:xfrm>
              <a:off x="0" y="0"/>
              <a:ext cx="817815" cy="758779"/>
            </a:xfrm>
            <a:custGeom>
              <a:avLst/>
              <a:gdLst/>
              <a:ahLst/>
              <a:cxnLst/>
              <a:rect l="l" t="t" r="r" b="b"/>
              <a:pathLst>
                <a:path w="817815" h="758779">
                  <a:moveTo>
                    <a:pt x="124663" y="0"/>
                  </a:moveTo>
                  <a:lnTo>
                    <a:pt x="693152" y="0"/>
                  </a:lnTo>
                  <a:cubicBezTo>
                    <a:pt x="726215" y="0"/>
                    <a:pt x="757924" y="13134"/>
                    <a:pt x="781302" y="36513"/>
                  </a:cubicBezTo>
                  <a:cubicBezTo>
                    <a:pt x="804681" y="59892"/>
                    <a:pt x="817815" y="91600"/>
                    <a:pt x="817815" y="124663"/>
                  </a:cubicBezTo>
                  <a:lnTo>
                    <a:pt x="817815" y="634116"/>
                  </a:lnTo>
                  <a:cubicBezTo>
                    <a:pt x="817815" y="702965"/>
                    <a:pt x="762002" y="758779"/>
                    <a:pt x="693152" y="758779"/>
                  </a:cubicBezTo>
                  <a:lnTo>
                    <a:pt x="124663" y="758779"/>
                  </a:lnTo>
                  <a:cubicBezTo>
                    <a:pt x="91600" y="758779"/>
                    <a:pt x="59892" y="745645"/>
                    <a:pt x="36513" y="722266"/>
                  </a:cubicBezTo>
                  <a:cubicBezTo>
                    <a:pt x="13134" y="698887"/>
                    <a:pt x="0" y="667179"/>
                    <a:pt x="0" y="634116"/>
                  </a:cubicBezTo>
                  <a:lnTo>
                    <a:pt x="0" y="124663"/>
                  </a:lnTo>
                  <a:cubicBezTo>
                    <a:pt x="0" y="91600"/>
                    <a:pt x="13134" y="59892"/>
                    <a:pt x="36513" y="36513"/>
                  </a:cubicBezTo>
                  <a:cubicBezTo>
                    <a:pt x="59892" y="13134"/>
                    <a:pt x="91600" y="0"/>
                    <a:pt x="124663" y="0"/>
                  </a:cubicBezTo>
                  <a:close/>
                </a:path>
              </a:pathLst>
            </a:custGeom>
            <a:solidFill>
              <a:srgbClr val="26334B"/>
            </a:solidFill>
            <a:ln w="57150">
              <a:solidFill>
                <a:srgbClr val="FFFFFF"/>
              </a:solidFill>
            </a:ln>
          </p:spPr>
        </p:sp>
        <p:sp>
          <p:nvSpPr>
            <p:cNvPr id="4" name="TextBox 4"/>
            <p:cNvSpPr txBox="1"/>
            <p:nvPr/>
          </p:nvSpPr>
          <p:spPr>
            <a:xfrm>
              <a:off x="0" y="-57150"/>
              <a:ext cx="812800" cy="869950"/>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rot="-2700000">
            <a:off x="7936373" y="1914131"/>
            <a:ext cx="3105142" cy="2880988"/>
            <a:chOff x="0" y="0"/>
            <a:chExt cx="817815" cy="758779"/>
          </a:xfrm>
        </p:grpSpPr>
        <p:sp>
          <p:nvSpPr>
            <p:cNvPr id="6" name="Freeform 6"/>
            <p:cNvSpPr/>
            <p:nvPr/>
          </p:nvSpPr>
          <p:spPr>
            <a:xfrm>
              <a:off x="0" y="0"/>
              <a:ext cx="817815" cy="758779"/>
            </a:xfrm>
            <a:custGeom>
              <a:avLst/>
              <a:gdLst/>
              <a:ahLst/>
              <a:cxnLst/>
              <a:rect l="l" t="t" r="r" b="b"/>
              <a:pathLst>
                <a:path w="817815" h="758779">
                  <a:moveTo>
                    <a:pt x="124663" y="0"/>
                  </a:moveTo>
                  <a:lnTo>
                    <a:pt x="693152" y="0"/>
                  </a:lnTo>
                  <a:cubicBezTo>
                    <a:pt x="726215" y="0"/>
                    <a:pt x="757924" y="13134"/>
                    <a:pt x="781302" y="36513"/>
                  </a:cubicBezTo>
                  <a:cubicBezTo>
                    <a:pt x="804681" y="59892"/>
                    <a:pt x="817815" y="91600"/>
                    <a:pt x="817815" y="124663"/>
                  </a:cubicBezTo>
                  <a:lnTo>
                    <a:pt x="817815" y="634116"/>
                  </a:lnTo>
                  <a:cubicBezTo>
                    <a:pt x="817815" y="702965"/>
                    <a:pt x="762002" y="758779"/>
                    <a:pt x="693152" y="758779"/>
                  </a:cubicBezTo>
                  <a:lnTo>
                    <a:pt x="124663" y="758779"/>
                  </a:lnTo>
                  <a:cubicBezTo>
                    <a:pt x="91600" y="758779"/>
                    <a:pt x="59892" y="745645"/>
                    <a:pt x="36513" y="722266"/>
                  </a:cubicBezTo>
                  <a:cubicBezTo>
                    <a:pt x="13134" y="698887"/>
                    <a:pt x="0" y="667179"/>
                    <a:pt x="0" y="634116"/>
                  </a:cubicBezTo>
                  <a:lnTo>
                    <a:pt x="0" y="124663"/>
                  </a:lnTo>
                  <a:cubicBezTo>
                    <a:pt x="0" y="91600"/>
                    <a:pt x="13134" y="59892"/>
                    <a:pt x="36513" y="36513"/>
                  </a:cubicBezTo>
                  <a:cubicBezTo>
                    <a:pt x="59892" y="13134"/>
                    <a:pt x="91600" y="0"/>
                    <a:pt x="124663" y="0"/>
                  </a:cubicBezTo>
                  <a:close/>
                </a:path>
              </a:pathLst>
            </a:custGeom>
            <a:solidFill>
              <a:srgbClr val="FFFFFF"/>
            </a:solidFill>
            <a:ln w="57150">
              <a:solidFill>
                <a:srgbClr val="FFFFFF"/>
              </a:solidFill>
            </a:ln>
          </p:spPr>
        </p:sp>
        <p:sp>
          <p:nvSpPr>
            <p:cNvPr id="7" name="TextBox 7"/>
            <p:cNvSpPr txBox="1"/>
            <p:nvPr/>
          </p:nvSpPr>
          <p:spPr>
            <a:xfrm>
              <a:off x="0" y="-57150"/>
              <a:ext cx="812800" cy="869950"/>
            </a:xfrm>
            <a:prstGeom prst="rect">
              <a:avLst/>
            </a:prstGeom>
          </p:spPr>
          <p:txBody>
            <a:bodyPr lIns="50800" tIns="50800" rIns="50800" bIns="50800" rtlCol="0" anchor="ctr"/>
            <a:lstStyle/>
            <a:p>
              <a:pPr algn="ctr">
                <a:lnSpc>
                  <a:spcPts val="2800"/>
                </a:lnSpc>
              </a:pPr>
              <a:endParaRPr/>
            </a:p>
          </p:txBody>
        </p:sp>
      </p:grpSp>
      <p:grpSp>
        <p:nvGrpSpPr>
          <p:cNvPr id="8" name="Group 8"/>
          <p:cNvGrpSpPr/>
          <p:nvPr/>
        </p:nvGrpSpPr>
        <p:grpSpPr>
          <a:xfrm rot="-2700000">
            <a:off x="5293653" y="7058089"/>
            <a:ext cx="3086100" cy="1543050"/>
            <a:chOff x="0" y="0"/>
            <a:chExt cx="812800" cy="406400"/>
          </a:xfrm>
        </p:grpSpPr>
        <p:sp>
          <p:nvSpPr>
            <p:cNvPr id="9" name="Freeform 9"/>
            <p:cNvSpPr/>
            <p:nvPr/>
          </p:nvSpPr>
          <p:spPr>
            <a:xfrm>
              <a:off x="203200" y="-326"/>
              <a:ext cx="406400" cy="407051"/>
            </a:xfrm>
            <a:custGeom>
              <a:avLst/>
              <a:gdLst/>
              <a:ahLst/>
              <a:cxnLst/>
              <a:rect l="l" t="t" r="r" b="b"/>
              <a:pathLst>
                <a:path w="406400" h="407051">
                  <a:moveTo>
                    <a:pt x="406400" y="326"/>
                  </a:moveTo>
                  <a:cubicBezTo>
                    <a:pt x="333587" y="0"/>
                    <a:pt x="266166" y="38659"/>
                    <a:pt x="229665" y="101663"/>
                  </a:cubicBezTo>
                  <a:cubicBezTo>
                    <a:pt x="193164" y="164667"/>
                    <a:pt x="193164" y="242385"/>
                    <a:pt x="229665" y="305389"/>
                  </a:cubicBezTo>
                  <a:cubicBezTo>
                    <a:pt x="266166" y="368393"/>
                    <a:pt x="333587" y="407052"/>
                    <a:pt x="406400"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solidFill>
              <a:srgbClr val="FFFFFF"/>
            </a:solidFill>
            <a:ln w="57150">
              <a:solidFill>
                <a:srgbClr val="FFFFFF"/>
              </a:solidFill>
            </a:ln>
          </p:spPr>
        </p:sp>
        <p:sp>
          <p:nvSpPr>
            <p:cNvPr id="10" name="TextBox 10"/>
            <p:cNvSpPr txBox="1"/>
            <p:nvPr/>
          </p:nvSpPr>
          <p:spPr>
            <a:xfrm>
              <a:off x="0" y="-57150"/>
              <a:ext cx="812800" cy="463550"/>
            </a:xfrm>
            <a:prstGeom prst="rect">
              <a:avLst/>
            </a:prstGeom>
          </p:spPr>
          <p:txBody>
            <a:bodyPr lIns="50800" tIns="50800" rIns="50800" bIns="50800" rtlCol="0" anchor="ctr"/>
            <a:lstStyle/>
            <a:p>
              <a:pPr algn="ctr">
                <a:lnSpc>
                  <a:spcPts val="2800"/>
                </a:lnSpc>
              </a:pPr>
              <a:endParaRPr/>
            </a:p>
          </p:txBody>
        </p:sp>
      </p:grpSp>
      <p:grpSp>
        <p:nvGrpSpPr>
          <p:cNvPr id="11" name="Group 11"/>
          <p:cNvGrpSpPr/>
          <p:nvPr/>
        </p:nvGrpSpPr>
        <p:grpSpPr>
          <a:xfrm rot="-2700000">
            <a:off x="10647972" y="571656"/>
            <a:ext cx="1914778" cy="1762751"/>
            <a:chOff x="0" y="0"/>
            <a:chExt cx="504304" cy="464264"/>
          </a:xfrm>
        </p:grpSpPr>
        <p:sp>
          <p:nvSpPr>
            <p:cNvPr id="12" name="Freeform 12"/>
            <p:cNvSpPr/>
            <p:nvPr/>
          </p:nvSpPr>
          <p:spPr>
            <a:xfrm>
              <a:off x="0" y="0"/>
              <a:ext cx="504304" cy="464264"/>
            </a:xfrm>
            <a:custGeom>
              <a:avLst/>
              <a:gdLst/>
              <a:ahLst/>
              <a:cxnLst/>
              <a:rect l="l" t="t" r="r" b="b"/>
              <a:pathLst>
                <a:path w="504304" h="464264">
                  <a:moveTo>
                    <a:pt x="206206" y="0"/>
                  </a:moveTo>
                  <a:lnTo>
                    <a:pt x="298098" y="0"/>
                  </a:lnTo>
                  <a:cubicBezTo>
                    <a:pt x="352787" y="0"/>
                    <a:pt x="405236" y="21725"/>
                    <a:pt x="443907" y="60396"/>
                  </a:cubicBezTo>
                  <a:cubicBezTo>
                    <a:pt x="482578" y="99067"/>
                    <a:pt x="504304" y="151516"/>
                    <a:pt x="504304" y="206206"/>
                  </a:cubicBezTo>
                  <a:lnTo>
                    <a:pt x="504304" y="258058"/>
                  </a:lnTo>
                  <a:cubicBezTo>
                    <a:pt x="504304" y="371942"/>
                    <a:pt x="411982" y="464264"/>
                    <a:pt x="298098" y="464264"/>
                  </a:cubicBezTo>
                  <a:lnTo>
                    <a:pt x="206206" y="464264"/>
                  </a:lnTo>
                  <a:cubicBezTo>
                    <a:pt x="92321" y="464264"/>
                    <a:pt x="0" y="371942"/>
                    <a:pt x="0" y="258058"/>
                  </a:cubicBezTo>
                  <a:lnTo>
                    <a:pt x="0" y="206206"/>
                  </a:lnTo>
                  <a:cubicBezTo>
                    <a:pt x="0" y="92321"/>
                    <a:pt x="92321" y="0"/>
                    <a:pt x="206206" y="0"/>
                  </a:cubicBezTo>
                  <a:close/>
                </a:path>
              </a:pathLst>
            </a:custGeom>
            <a:solidFill>
              <a:srgbClr val="3C4252">
                <a:alpha val="40000"/>
              </a:srgbClr>
            </a:solidFill>
            <a:ln>
              <a:noFill/>
            </a:ln>
          </p:spPr>
        </p:sp>
        <p:sp>
          <p:nvSpPr>
            <p:cNvPr id="13" name="TextBox 13"/>
            <p:cNvSpPr txBox="1"/>
            <p:nvPr/>
          </p:nvSpPr>
          <p:spPr>
            <a:xfrm>
              <a:off x="0" y="-57150"/>
              <a:ext cx="812800" cy="869950"/>
            </a:xfrm>
            <a:prstGeom prst="rect">
              <a:avLst/>
            </a:prstGeom>
          </p:spPr>
          <p:txBody>
            <a:bodyPr lIns="50800" tIns="50800" rIns="50800" bIns="50800" rtlCol="0" anchor="ctr"/>
            <a:lstStyle/>
            <a:p>
              <a:pPr algn="ctr">
                <a:lnSpc>
                  <a:spcPts val="2800"/>
                </a:lnSpc>
              </a:pPr>
              <a:endParaRPr/>
            </a:p>
          </p:txBody>
        </p:sp>
      </p:grpSp>
      <p:grpSp>
        <p:nvGrpSpPr>
          <p:cNvPr id="14" name="Group 14"/>
          <p:cNvGrpSpPr/>
          <p:nvPr/>
        </p:nvGrpSpPr>
        <p:grpSpPr>
          <a:xfrm rot="-2700000">
            <a:off x="4240395" y="2650375"/>
            <a:ext cx="2625366" cy="2520816"/>
            <a:chOff x="0" y="0"/>
            <a:chExt cx="691454" cy="663919"/>
          </a:xfrm>
        </p:grpSpPr>
        <p:sp>
          <p:nvSpPr>
            <p:cNvPr id="15" name="Freeform 15"/>
            <p:cNvSpPr/>
            <p:nvPr/>
          </p:nvSpPr>
          <p:spPr>
            <a:xfrm>
              <a:off x="0" y="0"/>
              <a:ext cx="691454" cy="663918"/>
            </a:xfrm>
            <a:custGeom>
              <a:avLst/>
              <a:gdLst/>
              <a:ahLst/>
              <a:cxnLst/>
              <a:rect l="l" t="t" r="r" b="b"/>
              <a:pathLst>
                <a:path w="691454" h="663918">
                  <a:moveTo>
                    <a:pt x="150393" y="0"/>
                  </a:moveTo>
                  <a:lnTo>
                    <a:pt x="541061" y="0"/>
                  </a:lnTo>
                  <a:cubicBezTo>
                    <a:pt x="624121" y="0"/>
                    <a:pt x="691454" y="67333"/>
                    <a:pt x="691454" y="150393"/>
                  </a:cubicBezTo>
                  <a:lnTo>
                    <a:pt x="691454" y="513525"/>
                  </a:lnTo>
                  <a:cubicBezTo>
                    <a:pt x="691454" y="596585"/>
                    <a:pt x="624121" y="663918"/>
                    <a:pt x="541061" y="663918"/>
                  </a:cubicBezTo>
                  <a:lnTo>
                    <a:pt x="150393" y="663918"/>
                  </a:lnTo>
                  <a:cubicBezTo>
                    <a:pt x="67333" y="663918"/>
                    <a:pt x="0" y="596585"/>
                    <a:pt x="0" y="513525"/>
                  </a:cubicBezTo>
                  <a:lnTo>
                    <a:pt x="0" y="150393"/>
                  </a:lnTo>
                  <a:cubicBezTo>
                    <a:pt x="0" y="67333"/>
                    <a:pt x="67333" y="0"/>
                    <a:pt x="150393" y="0"/>
                  </a:cubicBezTo>
                  <a:close/>
                </a:path>
              </a:pathLst>
            </a:custGeom>
            <a:solidFill>
              <a:srgbClr val="26334B">
                <a:alpha val="40000"/>
              </a:srgbClr>
            </a:solidFill>
          </p:spPr>
        </p:sp>
        <p:sp>
          <p:nvSpPr>
            <p:cNvPr id="16" name="TextBox 16"/>
            <p:cNvSpPr txBox="1"/>
            <p:nvPr/>
          </p:nvSpPr>
          <p:spPr>
            <a:xfrm>
              <a:off x="0" y="-57150"/>
              <a:ext cx="812800" cy="869950"/>
            </a:xfrm>
            <a:prstGeom prst="rect">
              <a:avLst/>
            </a:prstGeom>
          </p:spPr>
          <p:txBody>
            <a:bodyPr lIns="50800" tIns="50800" rIns="50800" bIns="50800" rtlCol="0" anchor="ctr"/>
            <a:lstStyle/>
            <a:p>
              <a:pPr algn="ctr">
                <a:lnSpc>
                  <a:spcPts val="2800"/>
                </a:lnSpc>
              </a:pPr>
              <a:endParaRPr/>
            </a:p>
          </p:txBody>
        </p:sp>
      </p:grpSp>
      <p:grpSp>
        <p:nvGrpSpPr>
          <p:cNvPr id="17" name="Group 17"/>
          <p:cNvGrpSpPr/>
          <p:nvPr/>
        </p:nvGrpSpPr>
        <p:grpSpPr>
          <a:xfrm rot="-2700000">
            <a:off x="3313801" y="7178523"/>
            <a:ext cx="1465991" cy="1407610"/>
            <a:chOff x="0" y="0"/>
            <a:chExt cx="691454" cy="663919"/>
          </a:xfrm>
        </p:grpSpPr>
        <p:sp>
          <p:nvSpPr>
            <p:cNvPr id="18" name="Freeform 18"/>
            <p:cNvSpPr/>
            <p:nvPr/>
          </p:nvSpPr>
          <p:spPr>
            <a:xfrm>
              <a:off x="0" y="0"/>
              <a:ext cx="691454" cy="663918"/>
            </a:xfrm>
            <a:custGeom>
              <a:avLst/>
              <a:gdLst/>
              <a:ahLst/>
              <a:cxnLst/>
              <a:rect l="l" t="t" r="r" b="b"/>
              <a:pathLst>
                <a:path w="691454" h="663918">
                  <a:moveTo>
                    <a:pt x="269332" y="0"/>
                  </a:moveTo>
                  <a:lnTo>
                    <a:pt x="422123" y="0"/>
                  </a:lnTo>
                  <a:cubicBezTo>
                    <a:pt x="570870" y="0"/>
                    <a:pt x="691454" y="120584"/>
                    <a:pt x="691454" y="269332"/>
                  </a:cubicBezTo>
                  <a:lnTo>
                    <a:pt x="691454" y="394587"/>
                  </a:lnTo>
                  <a:cubicBezTo>
                    <a:pt x="691454" y="543335"/>
                    <a:pt x="570870" y="663918"/>
                    <a:pt x="422123" y="663918"/>
                  </a:cubicBezTo>
                  <a:lnTo>
                    <a:pt x="269332" y="663918"/>
                  </a:lnTo>
                  <a:cubicBezTo>
                    <a:pt x="120584" y="663918"/>
                    <a:pt x="0" y="543335"/>
                    <a:pt x="0" y="394587"/>
                  </a:cubicBezTo>
                  <a:lnTo>
                    <a:pt x="0" y="269332"/>
                  </a:lnTo>
                  <a:cubicBezTo>
                    <a:pt x="0" y="120584"/>
                    <a:pt x="120584" y="0"/>
                    <a:pt x="269332" y="0"/>
                  </a:cubicBezTo>
                  <a:close/>
                </a:path>
              </a:pathLst>
            </a:custGeom>
            <a:solidFill>
              <a:srgbClr val="3C4252">
                <a:alpha val="40000"/>
              </a:srgbClr>
            </a:solidFill>
          </p:spPr>
        </p:sp>
        <p:sp>
          <p:nvSpPr>
            <p:cNvPr id="19" name="TextBox 19"/>
            <p:cNvSpPr txBox="1"/>
            <p:nvPr/>
          </p:nvSpPr>
          <p:spPr>
            <a:xfrm>
              <a:off x="0" y="-57150"/>
              <a:ext cx="812800" cy="869950"/>
            </a:xfrm>
            <a:prstGeom prst="rect">
              <a:avLst/>
            </a:prstGeom>
          </p:spPr>
          <p:txBody>
            <a:bodyPr lIns="50800" tIns="50800" rIns="50800" bIns="50800" rtlCol="0" anchor="ctr"/>
            <a:lstStyle/>
            <a:p>
              <a:pPr algn="ctr">
                <a:lnSpc>
                  <a:spcPts val="2800"/>
                </a:lnSpc>
              </a:pPr>
              <a:endParaRPr/>
            </a:p>
          </p:txBody>
        </p:sp>
      </p:grpSp>
      <p:grpSp>
        <p:nvGrpSpPr>
          <p:cNvPr id="20" name="Group 20"/>
          <p:cNvGrpSpPr/>
          <p:nvPr/>
        </p:nvGrpSpPr>
        <p:grpSpPr>
          <a:xfrm rot="-2700000">
            <a:off x="7037527" y="3762181"/>
            <a:ext cx="4902834" cy="4946976"/>
            <a:chOff x="0" y="0"/>
            <a:chExt cx="1291281" cy="1302907"/>
          </a:xfrm>
        </p:grpSpPr>
        <p:sp>
          <p:nvSpPr>
            <p:cNvPr id="21" name="Freeform 21"/>
            <p:cNvSpPr/>
            <p:nvPr/>
          </p:nvSpPr>
          <p:spPr>
            <a:xfrm>
              <a:off x="0" y="0"/>
              <a:ext cx="1291281" cy="1302907"/>
            </a:xfrm>
            <a:custGeom>
              <a:avLst/>
              <a:gdLst/>
              <a:ahLst/>
              <a:cxnLst/>
              <a:rect l="l" t="t" r="r" b="b"/>
              <a:pathLst>
                <a:path w="1291281" h="1302907">
                  <a:moveTo>
                    <a:pt x="80533" y="0"/>
                  </a:moveTo>
                  <a:lnTo>
                    <a:pt x="1210749" y="0"/>
                  </a:lnTo>
                  <a:cubicBezTo>
                    <a:pt x="1232107" y="0"/>
                    <a:pt x="1252591" y="8485"/>
                    <a:pt x="1267694" y="23587"/>
                  </a:cubicBezTo>
                  <a:cubicBezTo>
                    <a:pt x="1282797" y="38690"/>
                    <a:pt x="1291281" y="59174"/>
                    <a:pt x="1291281" y="80533"/>
                  </a:cubicBezTo>
                  <a:lnTo>
                    <a:pt x="1291281" y="1222375"/>
                  </a:lnTo>
                  <a:cubicBezTo>
                    <a:pt x="1291281" y="1243733"/>
                    <a:pt x="1282797" y="1264217"/>
                    <a:pt x="1267694" y="1279320"/>
                  </a:cubicBezTo>
                  <a:cubicBezTo>
                    <a:pt x="1252591" y="1294422"/>
                    <a:pt x="1232107" y="1302907"/>
                    <a:pt x="1210749" y="1302907"/>
                  </a:cubicBezTo>
                  <a:lnTo>
                    <a:pt x="80533" y="1302907"/>
                  </a:lnTo>
                  <a:cubicBezTo>
                    <a:pt x="59174" y="1302907"/>
                    <a:pt x="38690" y="1294422"/>
                    <a:pt x="23587" y="1279320"/>
                  </a:cubicBezTo>
                  <a:cubicBezTo>
                    <a:pt x="8485" y="1264217"/>
                    <a:pt x="0" y="1243733"/>
                    <a:pt x="0" y="1222375"/>
                  </a:cubicBezTo>
                  <a:lnTo>
                    <a:pt x="0" y="80533"/>
                  </a:lnTo>
                  <a:cubicBezTo>
                    <a:pt x="0" y="59174"/>
                    <a:pt x="8485" y="38690"/>
                    <a:pt x="23587" y="23587"/>
                  </a:cubicBezTo>
                  <a:cubicBezTo>
                    <a:pt x="38690" y="8485"/>
                    <a:pt x="59174" y="0"/>
                    <a:pt x="80533" y="0"/>
                  </a:cubicBezTo>
                  <a:close/>
                </a:path>
              </a:pathLst>
            </a:custGeom>
            <a:solidFill>
              <a:srgbClr val="70ACFA"/>
            </a:solidFill>
          </p:spPr>
        </p:sp>
        <p:sp>
          <p:nvSpPr>
            <p:cNvPr id="22" name="TextBox 22"/>
            <p:cNvSpPr txBox="1"/>
            <p:nvPr/>
          </p:nvSpPr>
          <p:spPr>
            <a:xfrm>
              <a:off x="0" y="-57150"/>
              <a:ext cx="812800" cy="869950"/>
            </a:xfrm>
            <a:prstGeom prst="rect">
              <a:avLst/>
            </a:prstGeom>
          </p:spPr>
          <p:txBody>
            <a:bodyPr lIns="50800" tIns="50800" rIns="50800" bIns="50800" rtlCol="0" anchor="ctr"/>
            <a:lstStyle/>
            <a:p>
              <a:pPr algn="ctr">
                <a:lnSpc>
                  <a:spcPts val="2800"/>
                </a:lnSpc>
              </a:pPr>
              <a:endParaRPr/>
            </a:p>
          </p:txBody>
        </p:sp>
      </p:grpSp>
      <p:grpSp>
        <p:nvGrpSpPr>
          <p:cNvPr id="23" name="Group 23"/>
          <p:cNvGrpSpPr/>
          <p:nvPr/>
        </p:nvGrpSpPr>
        <p:grpSpPr>
          <a:xfrm rot="-2700000">
            <a:off x="13215904" y="8032867"/>
            <a:ext cx="2047392" cy="2134862"/>
            <a:chOff x="0" y="0"/>
            <a:chExt cx="539231" cy="562268"/>
          </a:xfrm>
        </p:grpSpPr>
        <p:sp>
          <p:nvSpPr>
            <p:cNvPr id="24" name="Freeform 24"/>
            <p:cNvSpPr/>
            <p:nvPr/>
          </p:nvSpPr>
          <p:spPr>
            <a:xfrm>
              <a:off x="0" y="0"/>
              <a:ext cx="539231" cy="562268"/>
            </a:xfrm>
            <a:custGeom>
              <a:avLst/>
              <a:gdLst/>
              <a:ahLst/>
              <a:cxnLst/>
              <a:rect l="l" t="t" r="r" b="b"/>
              <a:pathLst>
                <a:path w="539231" h="562268">
                  <a:moveTo>
                    <a:pt x="192849" y="0"/>
                  </a:moveTo>
                  <a:lnTo>
                    <a:pt x="346382" y="0"/>
                  </a:lnTo>
                  <a:cubicBezTo>
                    <a:pt x="397528" y="0"/>
                    <a:pt x="446580" y="20318"/>
                    <a:pt x="482747" y="56484"/>
                  </a:cubicBezTo>
                  <a:cubicBezTo>
                    <a:pt x="518913" y="92650"/>
                    <a:pt x="539231" y="141702"/>
                    <a:pt x="539231" y="192849"/>
                  </a:cubicBezTo>
                  <a:lnTo>
                    <a:pt x="539231" y="369419"/>
                  </a:lnTo>
                  <a:cubicBezTo>
                    <a:pt x="539231" y="420566"/>
                    <a:pt x="518913" y="469618"/>
                    <a:pt x="482747" y="505784"/>
                  </a:cubicBezTo>
                  <a:cubicBezTo>
                    <a:pt x="446580" y="541950"/>
                    <a:pt x="397528" y="562268"/>
                    <a:pt x="346382" y="562268"/>
                  </a:cubicBezTo>
                  <a:lnTo>
                    <a:pt x="192849" y="562268"/>
                  </a:lnTo>
                  <a:cubicBezTo>
                    <a:pt x="141702" y="562268"/>
                    <a:pt x="92650" y="541950"/>
                    <a:pt x="56484" y="505784"/>
                  </a:cubicBezTo>
                  <a:cubicBezTo>
                    <a:pt x="20318" y="469618"/>
                    <a:pt x="0" y="420566"/>
                    <a:pt x="0" y="369419"/>
                  </a:cubicBezTo>
                  <a:lnTo>
                    <a:pt x="0" y="192849"/>
                  </a:lnTo>
                  <a:cubicBezTo>
                    <a:pt x="0" y="141702"/>
                    <a:pt x="20318" y="92650"/>
                    <a:pt x="56484" y="56484"/>
                  </a:cubicBezTo>
                  <a:cubicBezTo>
                    <a:pt x="92650" y="20318"/>
                    <a:pt x="141702" y="0"/>
                    <a:pt x="192849" y="0"/>
                  </a:cubicBezTo>
                  <a:close/>
                </a:path>
              </a:pathLst>
            </a:custGeom>
            <a:solidFill>
              <a:srgbClr val="3C4252">
                <a:alpha val="40000"/>
              </a:srgbClr>
            </a:solidFill>
          </p:spPr>
        </p:sp>
        <p:sp>
          <p:nvSpPr>
            <p:cNvPr id="25" name="TextBox 25"/>
            <p:cNvSpPr txBox="1"/>
            <p:nvPr/>
          </p:nvSpPr>
          <p:spPr>
            <a:xfrm>
              <a:off x="0" y="-57150"/>
              <a:ext cx="812800" cy="869950"/>
            </a:xfrm>
            <a:prstGeom prst="rect">
              <a:avLst/>
            </a:prstGeom>
          </p:spPr>
          <p:txBody>
            <a:bodyPr lIns="50800" tIns="50800" rIns="50800" bIns="50800" rtlCol="0" anchor="ctr"/>
            <a:lstStyle/>
            <a:p>
              <a:pPr algn="ctr">
                <a:lnSpc>
                  <a:spcPts val="2800"/>
                </a:lnSpc>
              </a:pPr>
              <a:endParaRPr/>
            </a:p>
          </p:txBody>
        </p:sp>
      </p:grpSp>
      <p:grpSp>
        <p:nvGrpSpPr>
          <p:cNvPr id="26" name="Group 26"/>
          <p:cNvGrpSpPr/>
          <p:nvPr/>
        </p:nvGrpSpPr>
        <p:grpSpPr>
          <a:xfrm rot="-2700000">
            <a:off x="5698460" y="-533559"/>
            <a:ext cx="1925514" cy="1773306"/>
            <a:chOff x="0" y="0"/>
            <a:chExt cx="507131" cy="467044"/>
          </a:xfrm>
        </p:grpSpPr>
        <p:sp>
          <p:nvSpPr>
            <p:cNvPr id="27" name="Freeform 27"/>
            <p:cNvSpPr/>
            <p:nvPr/>
          </p:nvSpPr>
          <p:spPr>
            <a:xfrm>
              <a:off x="0" y="0"/>
              <a:ext cx="507131" cy="467044"/>
            </a:xfrm>
            <a:custGeom>
              <a:avLst/>
              <a:gdLst/>
              <a:ahLst/>
              <a:cxnLst/>
              <a:rect l="l" t="t" r="r" b="b"/>
              <a:pathLst>
                <a:path w="507131" h="467044">
                  <a:moveTo>
                    <a:pt x="205056" y="0"/>
                  </a:moveTo>
                  <a:lnTo>
                    <a:pt x="302075" y="0"/>
                  </a:lnTo>
                  <a:cubicBezTo>
                    <a:pt x="356460" y="0"/>
                    <a:pt x="408616" y="21604"/>
                    <a:pt x="447072" y="60059"/>
                  </a:cubicBezTo>
                  <a:cubicBezTo>
                    <a:pt x="485527" y="98515"/>
                    <a:pt x="507131" y="150672"/>
                    <a:pt x="507131" y="205056"/>
                  </a:cubicBezTo>
                  <a:lnTo>
                    <a:pt x="507131" y="261988"/>
                  </a:lnTo>
                  <a:cubicBezTo>
                    <a:pt x="507131" y="316372"/>
                    <a:pt x="485527" y="368529"/>
                    <a:pt x="447072" y="406984"/>
                  </a:cubicBezTo>
                  <a:cubicBezTo>
                    <a:pt x="408616" y="445440"/>
                    <a:pt x="356460" y="467044"/>
                    <a:pt x="302075" y="467044"/>
                  </a:cubicBezTo>
                  <a:lnTo>
                    <a:pt x="205056" y="467044"/>
                  </a:lnTo>
                  <a:cubicBezTo>
                    <a:pt x="150672" y="467044"/>
                    <a:pt x="98515" y="445440"/>
                    <a:pt x="60059" y="406984"/>
                  </a:cubicBezTo>
                  <a:cubicBezTo>
                    <a:pt x="21604" y="368529"/>
                    <a:pt x="0" y="316372"/>
                    <a:pt x="0" y="261988"/>
                  </a:cubicBezTo>
                  <a:lnTo>
                    <a:pt x="0" y="205056"/>
                  </a:lnTo>
                  <a:cubicBezTo>
                    <a:pt x="0" y="150672"/>
                    <a:pt x="21604" y="98515"/>
                    <a:pt x="60059" y="60059"/>
                  </a:cubicBezTo>
                  <a:cubicBezTo>
                    <a:pt x="98515" y="21604"/>
                    <a:pt x="150672" y="0"/>
                    <a:pt x="205056" y="0"/>
                  </a:cubicBezTo>
                  <a:close/>
                </a:path>
              </a:pathLst>
            </a:custGeom>
            <a:solidFill>
              <a:srgbClr val="3C4252">
                <a:alpha val="40000"/>
              </a:srgbClr>
            </a:solidFill>
          </p:spPr>
        </p:sp>
        <p:sp>
          <p:nvSpPr>
            <p:cNvPr id="28" name="TextBox 28"/>
            <p:cNvSpPr txBox="1"/>
            <p:nvPr/>
          </p:nvSpPr>
          <p:spPr>
            <a:xfrm>
              <a:off x="0" y="-57150"/>
              <a:ext cx="812800" cy="869950"/>
            </a:xfrm>
            <a:prstGeom prst="rect">
              <a:avLst/>
            </a:prstGeom>
          </p:spPr>
          <p:txBody>
            <a:bodyPr lIns="50800" tIns="50800" rIns="50800" bIns="50800" rtlCol="0" anchor="ctr"/>
            <a:lstStyle/>
            <a:p>
              <a:pPr algn="ctr">
                <a:lnSpc>
                  <a:spcPts val="2800"/>
                </a:lnSpc>
              </a:pPr>
              <a:endParaRPr/>
            </a:p>
          </p:txBody>
        </p:sp>
      </p:grpSp>
      <p:sp>
        <p:nvSpPr>
          <p:cNvPr id="29" name="TextBox 29"/>
          <p:cNvSpPr txBox="1"/>
          <p:nvPr/>
        </p:nvSpPr>
        <p:spPr>
          <a:xfrm>
            <a:off x="6990138" y="5244754"/>
            <a:ext cx="4997612" cy="2154436"/>
          </a:xfrm>
          <a:prstGeom prst="rect">
            <a:avLst/>
          </a:prstGeom>
        </p:spPr>
        <p:txBody>
          <a:bodyPr lIns="0" tIns="0" rIns="0" bIns="0" rtlCol="0" anchor="t">
            <a:spAutoFit/>
          </a:bodyPr>
          <a:lstStyle/>
          <a:p>
            <a:pPr algn="ctr">
              <a:lnSpc>
                <a:spcPts val="8399"/>
              </a:lnSpc>
            </a:pPr>
            <a:r>
              <a:rPr lang="en-US" sz="6999" spc="1399" dirty="0">
                <a:solidFill>
                  <a:srgbClr val="000000"/>
                </a:solidFill>
                <a:latin typeface="Cinzel Bold"/>
              </a:rPr>
              <a:t>THANK YOU!</a:t>
            </a:r>
          </a:p>
        </p:txBody>
      </p:sp>
      <p:grpSp>
        <p:nvGrpSpPr>
          <p:cNvPr id="30" name="Group 5">
            <a:extLst>
              <a:ext uri="{FF2B5EF4-FFF2-40B4-BE49-F238E27FC236}">
                <a16:creationId xmlns:a16="http://schemas.microsoft.com/office/drawing/2014/main" id="{1E2111C7-B329-EE4E-8A1A-145F7C1B1B9F}"/>
              </a:ext>
            </a:extLst>
          </p:cNvPr>
          <p:cNvGrpSpPr/>
          <p:nvPr/>
        </p:nvGrpSpPr>
        <p:grpSpPr>
          <a:xfrm rot="-2700000">
            <a:off x="3823850" y="3624016"/>
            <a:ext cx="8584258" cy="4517786"/>
            <a:chOff x="-1448074" y="-57150"/>
            <a:chExt cx="2260874" cy="1189870"/>
          </a:xfrm>
        </p:grpSpPr>
        <p:sp>
          <p:nvSpPr>
            <p:cNvPr id="31" name="Freeform 6">
              <a:extLst>
                <a:ext uri="{FF2B5EF4-FFF2-40B4-BE49-F238E27FC236}">
                  <a16:creationId xmlns:a16="http://schemas.microsoft.com/office/drawing/2014/main" id="{E7FF2034-4BE5-C345-E0F0-D206A33A4DAB}"/>
                </a:ext>
              </a:extLst>
            </p:cNvPr>
            <p:cNvSpPr/>
            <p:nvPr/>
          </p:nvSpPr>
          <p:spPr>
            <a:xfrm>
              <a:off x="-1448074" y="373941"/>
              <a:ext cx="817815" cy="758779"/>
            </a:xfrm>
            <a:custGeom>
              <a:avLst/>
              <a:gdLst/>
              <a:ahLst/>
              <a:cxnLst/>
              <a:rect l="l" t="t" r="r" b="b"/>
              <a:pathLst>
                <a:path w="817815" h="758779">
                  <a:moveTo>
                    <a:pt x="124663" y="0"/>
                  </a:moveTo>
                  <a:lnTo>
                    <a:pt x="693152" y="0"/>
                  </a:lnTo>
                  <a:cubicBezTo>
                    <a:pt x="726215" y="0"/>
                    <a:pt x="757924" y="13134"/>
                    <a:pt x="781302" y="36513"/>
                  </a:cubicBezTo>
                  <a:cubicBezTo>
                    <a:pt x="804681" y="59892"/>
                    <a:pt x="817815" y="91600"/>
                    <a:pt x="817815" y="124663"/>
                  </a:cubicBezTo>
                  <a:lnTo>
                    <a:pt x="817815" y="634116"/>
                  </a:lnTo>
                  <a:cubicBezTo>
                    <a:pt x="817815" y="702965"/>
                    <a:pt x="762002" y="758779"/>
                    <a:pt x="693152" y="758779"/>
                  </a:cubicBezTo>
                  <a:lnTo>
                    <a:pt x="124663" y="758779"/>
                  </a:lnTo>
                  <a:cubicBezTo>
                    <a:pt x="91600" y="758779"/>
                    <a:pt x="59892" y="745645"/>
                    <a:pt x="36513" y="722266"/>
                  </a:cubicBezTo>
                  <a:cubicBezTo>
                    <a:pt x="13134" y="698887"/>
                    <a:pt x="0" y="667179"/>
                    <a:pt x="0" y="634116"/>
                  </a:cubicBezTo>
                  <a:lnTo>
                    <a:pt x="0" y="124663"/>
                  </a:lnTo>
                  <a:cubicBezTo>
                    <a:pt x="0" y="91600"/>
                    <a:pt x="13134" y="59892"/>
                    <a:pt x="36513" y="36513"/>
                  </a:cubicBezTo>
                  <a:cubicBezTo>
                    <a:pt x="59892" y="13134"/>
                    <a:pt x="91600" y="0"/>
                    <a:pt x="124663" y="0"/>
                  </a:cubicBezTo>
                  <a:close/>
                </a:path>
              </a:pathLst>
            </a:custGeom>
            <a:solidFill>
              <a:srgbClr val="FFFFFF"/>
            </a:solidFill>
            <a:ln w="57150">
              <a:solidFill>
                <a:srgbClr val="FFFFFF"/>
              </a:solidFill>
            </a:ln>
          </p:spPr>
        </p:sp>
        <p:sp>
          <p:nvSpPr>
            <p:cNvPr id="32" name="TextBox 7">
              <a:extLst>
                <a:ext uri="{FF2B5EF4-FFF2-40B4-BE49-F238E27FC236}">
                  <a16:creationId xmlns:a16="http://schemas.microsoft.com/office/drawing/2014/main" id="{5864BC9F-698D-C6BB-DEFD-CDB128C77CBA}"/>
                </a:ext>
              </a:extLst>
            </p:cNvPr>
            <p:cNvSpPr txBox="1"/>
            <p:nvPr/>
          </p:nvSpPr>
          <p:spPr>
            <a:xfrm>
              <a:off x="0" y="-57150"/>
              <a:ext cx="812800" cy="869950"/>
            </a:xfrm>
            <a:prstGeom prst="rect">
              <a:avLst/>
            </a:prstGeom>
          </p:spPr>
          <p:txBody>
            <a:bodyPr lIns="50800" tIns="50800" rIns="50800" bIns="50800" rtlCol="0" anchor="ctr"/>
            <a:lstStyle/>
            <a:p>
              <a:pPr algn="ctr">
                <a:lnSpc>
                  <a:spcPts val="2800"/>
                </a:lnSpc>
              </a:pPr>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1725</Words>
  <Application>Microsoft Macintosh PowerPoint</Application>
  <PresentationFormat>Custom</PresentationFormat>
  <Paragraphs>181</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Calibri</vt:lpstr>
      <vt:lpstr>Roboto</vt:lpstr>
      <vt:lpstr>Cinzel Bold</vt:lpstr>
      <vt:lpstr>Raleway</vt:lpstr>
      <vt:lpstr>Cinzel</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Effective Communication Presentation</dc:title>
  <cp:lastModifiedBy>Maritza Torres</cp:lastModifiedBy>
  <cp:revision>5</cp:revision>
  <dcterms:created xsi:type="dcterms:W3CDTF">2006-08-16T00:00:00Z</dcterms:created>
  <dcterms:modified xsi:type="dcterms:W3CDTF">2023-04-03T02:35:39Z</dcterms:modified>
  <dc:identifier>DAFe3Nk8t9c</dc:identifier>
</cp:coreProperties>
</file>